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6"/>
  </p:notes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72" Target="slides/slide31.xml" Type="http://schemas.openxmlformats.org/officeDocument/2006/relationships/slide"/><Relationship Id="rId73" Target="slides/slide32.xml" Type="http://schemas.openxmlformats.org/officeDocument/2006/relationships/slide"/><Relationship Id="rId74" Target="slides/slide33.xml" Type="http://schemas.openxmlformats.org/officeDocument/2006/relationships/slide"/><Relationship Id="rId75" Target="slides/slide34.xml" Type="http://schemas.openxmlformats.org/officeDocument/2006/relationships/slide"/><Relationship Id="rId76" Target="notesMasters/notesMaster1.xml" Type="http://schemas.openxmlformats.org/officeDocument/2006/relationships/notesMaster"/><Relationship Id="rId77" Target="theme/theme2.xml" Type="http://schemas.openxmlformats.org/officeDocument/2006/relationships/theme"/><Relationship Id="rId78" Target="notesSlides/notesSlide1.xml" Type="http://schemas.openxmlformats.org/officeDocument/2006/relationships/notesSlide"/><Relationship Id="rId79" Target="notesSlides/notesSlide2.xml" Type="http://schemas.openxmlformats.org/officeDocument/2006/relationships/notesSlide"/><Relationship Id="rId8" Target="fonts/font8.fntdata" Type="http://schemas.openxmlformats.org/officeDocument/2006/relationships/font"/><Relationship Id="rId80" Target="notesSlides/notesSlide3.xml" Type="http://schemas.openxmlformats.org/officeDocument/2006/relationships/notesSlide"/><Relationship Id="rId81" Target="notesSlides/notesSlide4.xml" Type="http://schemas.openxmlformats.org/officeDocument/2006/relationships/notesSlide"/><Relationship Id="rId82" Target="notesSlides/notesSlide5.xml" Type="http://schemas.openxmlformats.org/officeDocument/2006/relationships/notesSlide"/><Relationship Id="rId83" Target="notesSlides/notesSlide6.xml" Type="http://schemas.openxmlformats.org/officeDocument/2006/relationships/notesSlide"/><Relationship Id="rId84" Target="notesSlides/notesSlide7.xml" Type="http://schemas.openxmlformats.org/officeDocument/2006/relationships/notesSlide"/><Relationship Id="rId85" Target="notesSlides/notesSlide8.xml" Type="http://schemas.openxmlformats.org/officeDocument/2006/relationships/notesSlide"/><Relationship Id="rId86" Target="notesSlides/notesSlide9.xml" Type="http://schemas.openxmlformats.org/officeDocument/2006/relationships/notesSlide"/><Relationship Id="rId87" Target="notesSlides/notesSlide10.xml" Type="http://schemas.openxmlformats.org/officeDocument/2006/relationships/notesSlide"/><Relationship Id="rId88" Target="notesSlides/notesSlide11.xml" Type="http://schemas.openxmlformats.org/officeDocument/2006/relationships/notesSlide"/><Relationship Id="rId89" Target="notesSlides/notesSlide12.xml" Type="http://schemas.openxmlformats.org/officeDocument/2006/relationships/notesSlide"/><Relationship Id="rId9" Target="fonts/font9.fntdata" Type="http://schemas.openxmlformats.org/officeDocument/2006/relationships/font"/><Relationship Id="rId90" Target="notesSlides/notesSlide13.xml" Type="http://schemas.openxmlformats.org/officeDocument/2006/relationships/notesSlide"/><Relationship Id="rId91" Target="notesSlides/notesSlide14.xml" Type="http://schemas.openxmlformats.org/officeDocument/2006/relationships/notesSlide"/><Relationship Id="rId92" Target="notesSlides/notesSlide15.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3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2" Target="../notesSlides/notesSlide13.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8.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6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6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3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463766" y="-1119568"/>
            <a:ext cx="5915296" cy="5540056"/>
          </a:xfrm>
          <a:custGeom>
            <a:avLst/>
            <a:gdLst/>
            <a:ahLst/>
            <a:cxnLst/>
            <a:rect r="r" b="b" t="t" l="l"/>
            <a:pathLst>
              <a:path h="5540056" w="5915296">
                <a:moveTo>
                  <a:pt x="0" y="0"/>
                </a:moveTo>
                <a:lnTo>
                  <a:pt x="5915296" y="0"/>
                </a:lnTo>
                <a:lnTo>
                  <a:pt x="5915296" y="5540056"/>
                </a:lnTo>
                <a:lnTo>
                  <a:pt x="0" y="5540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912986" y="4420488"/>
            <a:ext cx="2032430" cy="3943276"/>
          </a:xfrm>
          <a:custGeom>
            <a:avLst/>
            <a:gdLst/>
            <a:ahLst/>
            <a:cxnLst/>
            <a:rect r="r" b="b" t="t" l="l"/>
            <a:pathLst>
              <a:path h="3943276" w="2032430">
                <a:moveTo>
                  <a:pt x="0" y="0"/>
                </a:moveTo>
                <a:lnTo>
                  <a:pt x="2032430" y="0"/>
                </a:lnTo>
                <a:lnTo>
                  <a:pt x="2032430" y="3943276"/>
                </a:lnTo>
                <a:lnTo>
                  <a:pt x="0" y="3943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0">
            <a:off x="14113575" y="4936479"/>
            <a:ext cx="1089541" cy="3031768"/>
          </a:xfrm>
          <a:custGeom>
            <a:avLst/>
            <a:gdLst/>
            <a:ahLst/>
            <a:cxnLst/>
            <a:rect r="r" b="b" t="t" l="l"/>
            <a:pathLst>
              <a:path h="3031768" w="1089541">
                <a:moveTo>
                  <a:pt x="1089541" y="0"/>
                </a:moveTo>
                <a:lnTo>
                  <a:pt x="0" y="0"/>
                </a:lnTo>
                <a:lnTo>
                  <a:pt x="0" y="3031768"/>
                </a:lnTo>
                <a:lnTo>
                  <a:pt x="1089541" y="3031768"/>
                </a:lnTo>
                <a:lnTo>
                  <a:pt x="108954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4646304" y="6151294"/>
            <a:ext cx="4866336" cy="4940258"/>
          </a:xfrm>
          <a:custGeom>
            <a:avLst/>
            <a:gdLst/>
            <a:ahLst/>
            <a:cxnLst/>
            <a:rect r="r" b="b" t="t" l="l"/>
            <a:pathLst>
              <a:path h="4940258" w="4866336">
                <a:moveTo>
                  <a:pt x="0" y="0"/>
                </a:moveTo>
                <a:lnTo>
                  <a:pt x="4866336" y="0"/>
                </a:lnTo>
                <a:lnTo>
                  <a:pt x="4866336" y="4940258"/>
                </a:lnTo>
                <a:lnTo>
                  <a:pt x="0" y="4940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398316" y="9023932"/>
            <a:ext cx="3260242" cy="1836348"/>
          </a:xfrm>
          <a:custGeom>
            <a:avLst/>
            <a:gdLst/>
            <a:ahLst/>
            <a:cxnLst/>
            <a:rect r="r" b="b" t="t" l="l"/>
            <a:pathLst>
              <a:path h="1836348" w="3260242">
                <a:moveTo>
                  <a:pt x="0" y="0"/>
                </a:moveTo>
                <a:lnTo>
                  <a:pt x="3260242" y="0"/>
                </a:lnTo>
                <a:lnTo>
                  <a:pt x="3260242" y="1836348"/>
                </a:lnTo>
                <a:lnTo>
                  <a:pt x="0" y="18363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6680154" y="-3301056"/>
            <a:ext cx="4866336" cy="4864044"/>
          </a:xfrm>
          <a:custGeom>
            <a:avLst/>
            <a:gdLst/>
            <a:ahLst/>
            <a:cxnLst/>
            <a:rect r="r" b="b" t="t" l="l"/>
            <a:pathLst>
              <a:path h="4864044" w="4866336">
                <a:moveTo>
                  <a:pt x="0" y="0"/>
                </a:moveTo>
                <a:lnTo>
                  <a:pt x="4866336" y="0"/>
                </a:lnTo>
                <a:lnTo>
                  <a:pt x="4866336" y="4864044"/>
                </a:lnTo>
                <a:lnTo>
                  <a:pt x="0" y="48640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1517923" y="3882809"/>
            <a:ext cx="9524502" cy="2627292"/>
          </a:xfrm>
          <a:prstGeom prst="rect">
            <a:avLst/>
          </a:prstGeom>
        </p:spPr>
        <p:txBody>
          <a:bodyPr anchor="t" rtlCol="false" tIns="0" lIns="0" bIns="0" rIns="0">
            <a:spAutoFit/>
          </a:bodyPr>
          <a:lstStyle/>
          <a:p>
            <a:pPr algn="l">
              <a:lnSpc>
                <a:spcPts val="10072"/>
              </a:lnSpc>
            </a:pPr>
            <a:r>
              <a:rPr lang="en-US" sz="9325">
                <a:solidFill>
                  <a:srgbClr val="044257"/>
                </a:solidFill>
                <a:latin typeface="Arimo Bold"/>
              </a:rPr>
              <a:t>Kompensasi Elektro</a:t>
            </a:r>
            <a:r>
              <a:rPr lang="en-US" sz="9325">
                <a:solidFill>
                  <a:srgbClr val="008080"/>
                </a:solidFill>
                <a:latin typeface="Arimo Bold"/>
              </a:rPr>
              <a:t> </a:t>
            </a:r>
          </a:p>
        </p:txBody>
      </p:sp>
      <p:sp>
        <p:nvSpPr>
          <p:cNvPr name="AutoShape 9" id="9"/>
          <p:cNvSpPr/>
          <p:nvPr/>
        </p:nvSpPr>
        <p:spPr>
          <a:xfrm rot="7070">
            <a:off x="1571615" y="6753876"/>
            <a:ext cx="9262070" cy="0"/>
          </a:xfrm>
          <a:prstGeom prst="line">
            <a:avLst/>
          </a:prstGeom>
          <a:ln cap="rnd" w="9525">
            <a:solidFill>
              <a:srgbClr val="044257"/>
            </a:solidFill>
            <a:prstDash val="solid"/>
            <a:headEnd type="none" len="sm" w="sm"/>
            <a:tailEnd type="none" len="sm" w="sm"/>
          </a:ln>
        </p:spPr>
      </p:sp>
      <p:sp>
        <p:nvSpPr>
          <p:cNvPr name="Freeform 10" id="10"/>
          <p:cNvSpPr/>
          <p:nvPr/>
        </p:nvSpPr>
        <p:spPr>
          <a:xfrm flipH="false" flipV="false" rot="0">
            <a:off x="11546996" y="4420488"/>
            <a:ext cx="5133158" cy="4063750"/>
          </a:xfrm>
          <a:custGeom>
            <a:avLst/>
            <a:gdLst/>
            <a:ahLst/>
            <a:cxnLst/>
            <a:rect r="r" b="b" t="t" l="l"/>
            <a:pathLst>
              <a:path h="4063750" w="5133158">
                <a:moveTo>
                  <a:pt x="0" y="0"/>
                </a:moveTo>
                <a:lnTo>
                  <a:pt x="5133158" y="0"/>
                </a:lnTo>
                <a:lnTo>
                  <a:pt x="5133158" y="4063750"/>
                </a:lnTo>
                <a:lnTo>
                  <a:pt x="0" y="4063750"/>
                </a:lnTo>
                <a:lnTo>
                  <a:pt x="0" y="0"/>
                </a:lnTo>
                <a:close/>
              </a:path>
            </a:pathLst>
          </a:custGeom>
          <a:blipFill>
            <a:blip r:embed="rId15"/>
            <a:stretch>
              <a:fillRect l="0" t="0" r="0" b="0"/>
            </a:stretch>
          </a:blipFill>
        </p:spPr>
      </p:sp>
      <p:sp>
        <p:nvSpPr>
          <p:cNvPr name="TextBox 11" id="11"/>
          <p:cNvSpPr txBox="true"/>
          <p:nvPr/>
        </p:nvSpPr>
        <p:spPr>
          <a:xfrm rot="0">
            <a:off x="1571615" y="6956692"/>
            <a:ext cx="9524502" cy="1011555"/>
          </a:xfrm>
          <a:prstGeom prst="rect">
            <a:avLst/>
          </a:prstGeom>
        </p:spPr>
        <p:txBody>
          <a:bodyPr anchor="t" rtlCol="false" tIns="0" lIns="0" bIns="0" rIns="0">
            <a:spAutoFit/>
          </a:bodyPr>
          <a:lstStyle/>
          <a:p>
            <a:pPr algn="l">
              <a:lnSpc>
                <a:spcPts val="7559"/>
              </a:lnSpc>
            </a:pPr>
            <a:r>
              <a:rPr lang="en-US" sz="6999">
                <a:solidFill>
                  <a:srgbClr val="044257"/>
                </a:solidFill>
                <a:latin typeface="Arimo Bold"/>
              </a:rPr>
              <a:t>Kelompok 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08364" y="-4381344"/>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3563758" y="9257818"/>
            <a:ext cx="4866274" cy="4864044"/>
            <a:chOff x="0" y="0"/>
            <a:chExt cx="6488365" cy="6485392"/>
          </a:xfrm>
        </p:grpSpPr>
        <p:sp>
          <p:nvSpPr>
            <p:cNvPr name="Freeform 4" id="4"/>
            <p:cNvSpPr/>
            <p:nvPr/>
          </p:nvSpPr>
          <p:spPr>
            <a:xfrm flipH="false" flipV="false" rot="0">
              <a:off x="0" y="0"/>
              <a:ext cx="6488430" cy="6485382"/>
            </a:xfrm>
            <a:custGeom>
              <a:avLst/>
              <a:gdLst/>
              <a:ahLst/>
              <a:cxnLst/>
              <a:rect r="r" b="b" t="t" l="l"/>
              <a:pathLst>
                <a:path h="6485382" w="6488430">
                  <a:moveTo>
                    <a:pt x="6472936" y="0"/>
                  </a:moveTo>
                  <a:cubicBezTo>
                    <a:pt x="6469253" y="0"/>
                    <a:pt x="6465443" y="1524"/>
                    <a:pt x="6462649" y="4445"/>
                  </a:cubicBezTo>
                  <a:lnTo>
                    <a:pt x="5969" y="6460998"/>
                  </a:lnTo>
                  <a:cubicBezTo>
                    <a:pt x="0" y="6466205"/>
                    <a:pt x="0" y="6475730"/>
                    <a:pt x="5969" y="6480937"/>
                  </a:cubicBezTo>
                  <a:cubicBezTo>
                    <a:pt x="8890" y="6483858"/>
                    <a:pt x="12573" y="6485382"/>
                    <a:pt x="16256" y="6485382"/>
                  </a:cubicBezTo>
                  <a:cubicBezTo>
                    <a:pt x="19939" y="6485382"/>
                    <a:pt x="23622" y="6483858"/>
                    <a:pt x="25781" y="6480937"/>
                  </a:cubicBezTo>
                  <a:lnTo>
                    <a:pt x="6483223" y="24384"/>
                  </a:lnTo>
                  <a:cubicBezTo>
                    <a:pt x="6488430" y="19177"/>
                    <a:pt x="6488430" y="9652"/>
                    <a:pt x="6483223" y="4445"/>
                  </a:cubicBezTo>
                  <a:cubicBezTo>
                    <a:pt x="6480302" y="1524"/>
                    <a:pt x="6476619" y="0"/>
                    <a:pt x="6472936" y="0"/>
                  </a:cubicBezTo>
                  <a:close/>
                </a:path>
              </a:pathLst>
            </a:custGeom>
            <a:solidFill>
              <a:srgbClr val="FFFFFF"/>
            </a:solidFill>
          </p:spPr>
        </p:sp>
      </p:grpSp>
      <p:sp>
        <p:nvSpPr>
          <p:cNvPr name="TextBox 5" id="5"/>
          <p:cNvSpPr txBox="true"/>
          <p:nvPr/>
        </p:nvSpPr>
        <p:spPr>
          <a:xfrm rot="0">
            <a:off x="1531426" y="2390775"/>
            <a:ext cx="14614706" cy="6334125"/>
          </a:xfrm>
          <a:prstGeom prst="rect">
            <a:avLst/>
          </a:prstGeom>
        </p:spPr>
        <p:txBody>
          <a:bodyPr anchor="t" rtlCol="false" tIns="0" lIns="0" bIns="0" rIns="0">
            <a:spAutoFit/>
          </a:bodyPr>
          <a:lstStyle/>
          <a:p>
            <a:pPr>
              <a:lnSpc>
                <a:spcPts val="3010"/>
              </a:lnSpc>
            </a:pPr>
            <a:r>
              <a:rPr lang="en-US" sz="2508">
                <a:solidFill>
                  <a:srgbClr val="000000"/>
                </a:solidFill>
                <a:latin typeface="Poppins Bold"/>
              </a:rPr>
              <a:t>Kegiatan PBL Minggu 1 :</a:t>
            </a:r>
          </a:p>
          <a:p>
            <a:pPr marL="520035" indent="-260018" lvl="1">
              <a:lnSpc>
                <a:spcPts val="2890"/>
              </a:lnSpc>
              <a:buFont typeface="Arial"/>
              <a:buChar char="•"/>
            </a:pPr>
            <a:r>
              <a:rPr lang="en-US" sz="2408">
                <a:solidFill>
                  <a:srgbClr val="000000"/>
                </a:solidFill>
                <a:latin typeface="Poppins"/>
              </a:rPr>
              <a:t>·Kamis, 4 Mei 2023 semua anggota berkumpul untuk saling mengenal dengan sesama anggota kelompok sekaligus membahas secara lanjut mengenai pengerjaan PBL.</a:t>
            </a:r>
          </a:p>
          <a:p>
            <a:pPr marL="520035" indent="-260018" lvl="1">
              <a:lnSpc>
                <a:spcPts val="2890"/>
              </a:lnSpc>
              <a:buFont typeface="Arial"/>
              <a:buChar char="•"/>
            </a:pPr>
            <a:r>
              <a:rPr lang="en-US" sz="2408">
                <a:solidFill>
                  <a:srgbClr val="000000"/>
                </a:solidFill>
                <a:latin typeface="Poppins"/>
              </a:rPr>
              <a:t>·Senin, 8 Mei 2023 semua anggota melakukan AMA Session 1 bersama client dan project manager. Project manager memberikan penjelasan mengenai pembuatan RPP dan menjelaskan secara ringkas apa saja yang dilakukan saat pembuatan project kedepannya. Client menjelaskan ranah project yang diinginkan secara ringkas.</a:t>
            </a:r>
          </a:p>
          <a:p>
            <a:pPr marL="520035" indent="-260018" lvl="1">
              <a:lnSpc>
                <a:spcPts val="2890"/>
              </a:lnSpc>
              <a:buFont typeface="Arial"/>
              <a:buChar char="•"/>
            </a:pPr>
            <a:r>
              <a:rPr lang="en-US" sz="2408">
                <a:solidFill>
                  <a:srgbClr val="000000"/>
                </a:solidFill>
                <a:latin typeface="Poppins"/>
              </a:rPr>
              <a:t>·Rabu, 10 Mei 2023 semua anggota melakukan kegiatan pengisian RPP awal pada bagian define sesuai dengan hasil AMA Session 1 bersama client.</a:t>
            </a:r>
          </a:p>
          <a:p>
            <a:pPr marL="520035" indent="-260018" lvl="1">
              <a:lnSpc>
                <a:spcPts val="2890"/>
              </a:lnSpc>
              <a:buFont typeface="Arial"/>
              <a:buChar char="•"/>
            </a:pPr>
            <a:r>
              <a:rPr lang="en-US" sz="2408">
                <a:solidFill>
                  <a:srgbClr val="000000"/>
                </a:solidFill>
                <a:latin typeface="Poppins"/>
              </a:rPr>
              <a:t>·Jum’at, 12 Mei 2023 melakukan perancangan wireframe dengan menggunakan tools balsamiq, yang dipimpin oleh Muhammad Raihan Alfandi.</a:t>
            </a:r>
          </a:p>
          <a:p>
            <a:pPr marL="520035" indent="-260018" lvl="1">
              <a:lnSpc>
                <a:spcPts val="2890"/>
              </a:lnSpc>
              <a:buFont typeface="Arial"/>
              <a:buChar char="•"/>
            </a:pPr>
            <a:r>
              <a:rPr lang="en-US" sz="2408">
                <a:solidFill>
                  <a:srgbClr val="000000"/>
                </a:solidFill>
                <a:latin typeface="Poppins"/>
              </a:rPr>
              <a:t>·Jum’at, 13 Mei 2023 melakukan pembuatan rancangan activity diagram yang dilakukan oleh Rayhan Kurnia Fajar dan pembuatan rancangan use case diagram menggunakan star uml, yang dilakukan oleh Masyita Ratu Diba.</a:t>
            </a:r>
          </a:p>
          <a:p>
            <a:pPr>
              <a:lnSpc>
                <a:spcPts val="2410"/>
              </a:lnSpc>
            </a:pPr>
          </a:p>
          <a:p>
            <a:pPr>
              <a:lnSpc>
                <a:spcPts val="2410"/>
              </a:lnSpc>
            </a:pPr>
          </a:p>
          <a:p>
            <a:pPr>
              <a:lnSpc>
                <a:spcPts val="2410"/>
              </a:lnSpc>
            </a:pPr>
          </a:p>
          <a:p>
            <a:pPr>
              <a:lnSpc>
                <a:spcPts val="2410"/>
              </a:lnSpc>
              <a:spcBef>
                <a:spcPct val="0"/>
              </a:spcBef>
            </a:pPr>
          </a:p>
        </p:txBody>
      </p:sp>
      <p:sp>
        <p:nvSpPr>
          <p:cNvPr name="AutoShape 6" id="6"/>
          <p:cNvSpPr/>
          <p:nvPr/>
        </p:nvSpPr>
        <p:spPr>
          <a:xfrm>
            <a:off x="1531443" y="1800625"/>
            <a:ext cx="8036964" cy="28575"/>
          </a:xfrm>
          <a:prstGeom prst="line">
            <a:avLst/>
          </a:prstGeom>
          <a:ln cap="rnd" w="9525">
            <a:solidFill>
              <a:srgbClr val="044257"/>
            </a:solidFill>
            <a:prstDash val="solid"/>
            <a:headEnd type="none" len="sm" w="sm"/>
            <a:tailEnd type="none" len="sm" w="sm"/>
          </a:ln>
        </p:spPr>
      </p:sp>
      <p:sp>
        <p:nvSpPr>
          <p:cNvPr name="TextBox 7" id="7"/>
          <p:cNvSpPr txBox="true"/>
          <p:nvPr/>
        </p:nvSpPr>
        <p:spPr>
          <a:xfrm rot="0">
            <a:off x="1531425" y="943375"/>
            <a:ext cx="15238950" cy="885825"/>
          </a:xfrm>
          <a:prstGeom prst="rect">
            <a:avLst/>
          </a:prstGeom>
        </p:spPr>
        <p:txBody>
          <a:bodyPr anchor="t" rtlCol="false" tIns="0" lIns="0" bIns="0" rIns="0">
            <a:spAutoFit/>
          </a:bodyPr>
          <a:lstStyle/>
          <a:p>
            <a:pPr algn="l">
              <a:lnSpc>
                <a:spcPts val="6720"/>
              </a:lnSpc>
            </a:pPr>
            <a:r>
              <a:rPr lang="en-US" sz="5600">
                <a:solidFill>
                  <a:srgbClr val="008080"/>
                </a:solidFill>
                <a:latin typeface="Arimo Bold"/>
              </a:rPr>
              <a:t>Uraian kegiatan secara rinci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92050" y="-4699352"/>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3563758" y="9257818"/>
            <a:ext cx="4866274" cy="4864044"/>
            <a:chOff x="0" y="0"/>
            <a:chExt cx="6488365" cy="6485392"/>
          </a:xfrm>
        </p:grpSpPr>
        <p:sp>
          <p:nvSpPr>
            <p:cNvPr name="Freeform 4" id="4"/>
            <p:cNvSpPr/>
            <p:nvPr/>
          </p:nvSpPr>
          <p:spPr>
            <a:xfrm flipH="false" flipV="false" rot="0">
              <a:off x="0" y="0"/>
              <a:ext cx="6488430" cy="6485382"/>
            </a:xfrm>
            <a:custGeom>
              <a:avLst/>
              <a:gdLst/>
              <a:ahLst/>
              <a:cxnLst/>
              <a:rect r="r" b="b" t="t" l="l"/>
              <a:pathLst>
                <a:path h="6485382" w="6488430">
                  <a:moveTo>
                    <a:pt x="6472936" y="0"/>
                  </a:moveTo>
                  <a:cubicBezTo>
                    <a:pt x="6469253" y="0"/>
                    <a:pt x="6465443" y="1524"/>
                    <a:pt x="6462649" y="4445"/>
                  </a:cubicBezTo>
                  <a:lnTo>
                    <a:pt x="5969" y="6460998"/>
                  </a:lnTo>
                  <a:cubicBezTo>
                    <a:pt x="0" y="6466205"/>
                    <a:pt x="0" y="6475730"/>
                    <a:pt x="5969" y="6480937"/>
                  </a:cubicBezTo>
                  <a:cubicBezTo>
                    <a:pt x="8890" y="6483858"/>
                    <a:pt x="12573" y="6485382"/>
                    <a:pt x="16256" y="6485382"/>
                  </a:cubicBezTo>
                  <a:cubicBezTo>
                    <a:pt x="19939" y="6485382"/>
                    <a:pt x="23622" y="6483858"/>
                    <a:pt x="25781" y="6480937"/>
                  </a:cubicBezTo>
                  <a:lnTo>
                    <a:pt x="6483223" y="24384"/>
                  </a:lnTo>
                  <a:cubicBezTo>
                    <a:pt x="6488430" y="19177"/>
                    <a:pt x="6488430" y="9652"/>
                    <a:pt x="6483223" y="4445"/>
                  </a:cubicBezTo>
                  <a:cubicBezTo>
                    <a:pt x="6480302" y="1524"/>
                    <a:pt x="6476619" y="0"/>
                    <a:pt x="6472936" y="0"/>
                  </a:cubicBezTo>
                  <a:close/>
                </a:path>
              </a:pathLst>
            </a:custGeom>
            <a:solidFill>
              <a:srgbClr val="FFFFFF"/>
            </a:solidFill>
          </p:spPr>
        </p:sp>
      </p:grpSp>
      <p:sp>
        <p:nvSpPr>
          <p:cNvPr name="TextBox 5" id="5"/>
          <p:cNvSpPr txBox="true"/>
          <p:nvPr/>
        </p:nvSpPr>
        <p:spPr>
          <a:xfrm rot="0">
            <a:off x="514350" y="2552700"/>
            <a:ext cx="17259300" cy="5162550"/>
          </a:xfrm>
          <a:prstGeom prst="rect">
            <a:avLst/>
          </a:prstGeom>
        </p:spPr>
        <p:txBody>
          <a:bodyPr anchor="t" rtlCol="false" tIns="0" lIns="0" bIns="0" rIns="0">
            <a:spAutoFit/>
          </a:bodyPr>
          <a:lstStyle/>
          <a:p>
            <a:pPr algn="just">
              <a:lnSpc>
                <a:spcPts val="4560"/>
              </a:lnSpc>
              <a:spcBef>
                <a:spcPct val="0"/>
              </a:spcBef>
            </a:pPr>
            <a:r>
              <a:rPr lang="en-US" sz="3800">
                <a:solidFill>
                  <a:srgbClr val="000000"/>
                </a:solidFill>
                <a:latin typeface="Arimo Bold"/>
              </a:rPr>
              <a:t>Kegiatan PBL Minggu-2</a:t>
            </a:r>
          </a:p>
          <a:p>
            <a:pPr algn="just" marL="820421" indent="-410210" lvl="1">
              <a:lnSpc>
                <a:spcPts val="4560"/>
              </a:lnSpc>
              <a:buFont typeface="Arial"/>
              <a:buChar char="•"/>
            </a:pPr>
            <a:r>
              <a:rPr lang="en-US" sz="3800">
                <a:solidFill>
                  <a:srgbClr val="000000"/>
                </a:solidFill>
                <a:latin typeface="Arimo"/>
              </a:rPr>
              <a:t>Senin, 15 Mei 2023 semua anggota melakukan kegiatan AMA Session 2 secara daring bersama client untuk mengetahui lebih detail tentang proyek yang diinginkan oleh client.</a:t>
            </a:r>
          </a:p>
          <a:p>
            <a:pPr algn="just" marL="820421" indent="-410210" lvl="1">
              <a:lnSpc>
                <a:spcPts val="4560"/>
              </a:lnSpc>
              <a:buFont typeface="Arial"/>
              <a:buChar char="•"/>
            </a:pPr>
            <a:r>
              <a:rPr lang="en-US" sz="3800">
                <a:solidFill>
                  <a:srgbClr val="000000"/>
                </a:solidFill>
                <a:latin typeface="Arimo"/>
              </a:rPr>
              <a:t>Rabu, 17 Mei 2023 melanjutkan pembuatan rancangan wireframe yang perlu diperbaiki atas permintaan client menggunakan tools balsamiq yang dilakukan oleh Muhammad Raihan Alfandi.</a:t>
            </a:r>
          </a:p>
          <a:p>
            <a:pPr algn="just" marL="820421" indent="-410210" lvl="1">
              <a:lnSpc>
                <a:spcPts val="4560"/>
              </a:lnSpc>
              <a:buFont typeface="Arial"/>
              <a:buChar char="•"/>
            </a:pPr>
            <a:r>
              <a:rPr lang="en-US" sz="3800">
                <a:solidFill>
                  <a:srgbClr val="000000"/>
                </a:solidFill>
                <a:latin typeface="Arimo"/>
              </a:rPr>
              <a:t>Jum’at, 19 Mei 2023 melanjutkan pembuatan rancangan class diagram menggunakan staruml, yang dilakukan oleh Dharma Wijaya Irfan.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25802" y="-4319646"/>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1784365"/>
            <a:ext cx="5709732" cy="6748394"/>
          </a:xfrm>
          <a:custGeom>
            <a:avLst/>
            <a:gdLst/>
            <a:ahLst/>
            <a:cxnLst/>
            <a:rect r="r" b="b" t="t" l="l"/>
            <a:pathLst>
              <a:path h="6748394" w="5709732">
                <a:moveTo>
                  <a:pt x="0" y="0"/>
                </a:moveTo>
                <a:lnTo>
                  <a:pt x="5709732" y="0"/>
                </a:lnTo>
                <a:lnTo>
                  <a:pt x="5709732" y="6748394"/>
                </a:lnTo>
                <a:lnTo>
                  <a:pt x="0" y="6748394"/>
                </a:lnTo>
                <a:lnTo>
                  <a:pt x="0" y="0"/>
                </a:lnTo>
                <a:close/>
              </a:path>
            </a:pathLst>
          </a:custGeom>
          <a:blipFill>
            <a:blip r:embed="rId5"/>
            <a:stretch>
              <a:fillRect l="0" t="0" r="0" b="-2875"/>
            </a:stretch>
          </a:blipFill>
        </p:spPr>
      </p:sp>
      <p:sp>
        <p:nvSpPr>
          <p:cNvPr name="Freeform 4" id="4"/>
          <p:cNvSpPr/>
          <p:nvPr/>
        </p:nvSpPr>
        <p:spPr>
          <a:xfrm flipH="false" flipV="false" rot="0">
            <a:off x="6738432" y="1784365"/>
            <a:ext cx="10757316" cy="6764119"/>
          </a:xfrm>
          <a:custGeom>
            <a:avLst/>
            <a:gdLst/>
            <a:ahLst/>
            <a:cxnLst/>
            <a:rect r="r" b="b" t="t" l="l"/>
            <a:pathLst>
              <a:path h="6764119" w="10757316">
                <a:moveTo>
                  <a:pt x="0" y="0"/>
                </a:moveTo>
                <a:lnTo>
                  <a:pt x="10757316" y="0"/>
                </a:lnTo>
                <a:lnTo>
                  <a:pt x="10757316" y="6764118"/>
                </a:lnTo>
                <a:lnTo>
                  <a:pt x="0" y="6764118"/>
                </a:lnTo>
                <a:lnTo>
                  <a:pt x="0" y="0"/>
                </a:lnTo>
                <a:close/>
              </a:path>
            </a:pathLst>
          </a:custGeom>
          <a:blipFill>
            <a:blip r:embed="rId6"/>
            <a:stretch>
              <a:fillRect l="0" t="0" r="0" b="0"/>
            </a:stretch>
          </a:blipFill>
        </p:spPr>
      </p:sp>
      <p:sp>
        <p:nvSpPr>
          <p:cNvPr name="TextBox 5" id="5"/>
          <p:cNvSpPr txBox="true"/>
          <p:nvPr/>
        </p:nvSpPr>
        <p:spPr>
          <a:xfrm rot="0">
            <a:off x="-1003621" y="8905875"/>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 Rancangan activity diagram dan use case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2270975"/>
            <a:ext cx="15406154" cy="5745049"/>
          </a:xfrm>
          <a:custGeom>
            <a:avLst/>
            <a:gdLst/>
            <a:ahLst/>
            <a:cxnLst/>
            <a:rect r="r" b="b" t="t" l="l"/>
            <a:pathLst>
              <a:path h="5745049" w="15406154">
                <a:moveTo>
                  <a:pt x="0" y="0"/>
                </a:moveTo>
                <a:lnTo>
                  <a:pt x="15406154" y="0"/>
                </a:lnTo>
                <a:lnTo>
                  <a:pt x="15406154" y="5745050"/>
                </a:lnTo>
                <a:lnTo>
                  <a:pt x="0" y="5745050"/>
                </a:lnTo>
                <a:lnTo>
                  <a:pt x="0" y="0"/>
                </a:lnTo>
                <a:close/>
              </a:path>
            </a:pathLst>
          </a:custGeom>
          <a:blipFill>
            <a:blip r:embed="rId5"/>
            <a:stretch>
              <a:fillRect l="0" t="-1565" r="0" b="-1565"/>
            </a:stretch>
          </a:blipFill>
        </p:spPr>
      </p:sp>
      <p:sp>
        <p:nvSpPr>
          <p:cNvPr name="TextBox 4" id="4"/>
          <p:cNvSpPr txBox="true"/>
          <p:nvPr/>
        </p:nvSpPr>
        <p:spPr>
          <a:xfrm rot="0">
            <a:off x="-2257910" y="8255768"/>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Rancangan Class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682097" y="1915403"/>
            <a:ext cx="7865038" cy="6034809"/>
          </a:xfrm>
          <a:custGeom>
            <a:avLst/>
            <a:gdLst/>
            <a:ahLst/>
            <a:cxnLst/>
            <a:rect r="r" b="b" t="t" l="l"/>
            <a:pathLst>
              <a:path h="6034809" w="7865038">
                <a:moveTo>
                  <a:pt x="0" y="0"/>
                </a:moveTo>
                <a:lnTo>
                  <a:pt x="7865038" y="0"/>
                </a:lnTo>
                <a:lnTo>
                  <a:pt x="7865038" y="6034809"/>
                </a:lnTo>
                <a:lnTo>
                  <a:pt x="0" y="6034809"/>
                </a:lnTo>
                <a:lnTo>
                  <a:pt x="0" y="0"/>
                </a:lnTo>
                <a:close/>
              </a:path>
            </a:pathLst>
          </a:custGeom>
          <a:blipFill>
            <a:blip r:embed="rId2"/>
            <a:stretch>
              <a:fillRect l="0" t="0" r="0" b="0"/>
            </a:stretch>
          </a:blipFill>
        </p:spPr>
      </p:sp>
      <p:sp>
        <p:nvSpPr>
          <p:cNvPr name="Freeform 3" id="3"/>
          <p:cNvSpPr/>
          <p:nvPr/>
        </p:nvSpPr>
        <p:spPr>
          <a:xfrm flipH="false" flipV="false" rot="0">
            <a:off x="8547135" y="1915403"/>
            <a:ext cx="9058769" cy="6034809"/>
          </a:xfrm>
          <a:custGeom>
            <a:avLst/>
            <a:gdLst/>
            <a:ahLst/>
            <a:cxnLst/>
            <a:rect r="r" b="b" t="t" l="l"/>
            <a:pathLst>
              <a:path h="6034809" w="9058769">
                <a:moveTo>
                  <a:pt x="0" y="0"/>
                </a:moveTo>
                <a:lnTo>
                  <a:pt x="9058768" y="0"/>
                </a:lnTo>
                <a:lnTo>
                  <a:pt x="9058768" y="6034809"/>
                </a:lnTo>
                <a:lnTo>
                  <a:pt x="0" y="6034809"/>
                </a:lnTo>
                <a:lnTo>
                  <a:pt x="0" y="0"/>
                </a:lnTo>
                <a:close/>
              </a:path>
            </a:pathLst>
          </a:custGeom>
          <a:blipFill>
            <a:blip r:embed="rId3"/>
            <a:stretch>
              <a:fillRect l="0" t="0" r="-43925" b="0"/>
            </a:stretch>
          </a:blipFill>
        </p:spPr>
      </p:sp>
      <p:sp>
        <p:nvSpPr>
          <p:cNvPr name="Freeform 4" id="4"/>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138564" y="8204710"/>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Rancangan Wireframe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7907" y="2267277"/>
            <a:ext cx="7518435" cy="5752447"/>
          </a:xfrm>
          <a:custGeom>
            <a:avLst/>
            <a:gdLst/>
            <a:ahLst/>
            <a:cxnLst/>
            <a:rect r="r" b="b" t="t" l="l"/>
            <a:pathLst>
              <a:path h="5752447" w="7518435">
                <a:moveTo>
                  <a:pt x="0" y="0"/>
                </a:moveTo>
                <a:lnTo>
                  <a:pt x="7518435" y="0"/>
                </a:lnTo>
                <a:lnTo>
                  <a:pt x="7518435" y="5752446"/>
                </a:lnTo>
                <a:lnTo>
                  <a:pt x="0" y="5752446"/>
                </a:lnTo>
                <a:lnTo>
                  <a:pt x="0" y="0"/>
                </a:lnTo>
                <a:close/>
              </a:path>
            </a:pathLst>
          </a:custGeom>
          <a:blipFill>
            <a:blip r:embed="rId4"/>
            <a:stretch>
              <a:fillRect l="0" t="0" r="0" b="0"/>
            </a:stretch>
          </a:blipFill>
        </p:spPr>
      </p:sp>
      <p:sp>
        <p:nvSpPr>
          <p:cNvPr name="Freeform 4" id="4"/>
          <p:cNvSpPr/>
          <p:nvPr/>
        </p:nvSpPr>
        <p:spPr>
          <a:xfrm flipH="false" flipV="false" rot="0">
            <a:off x="9086342" y="2267277"/>
            <a:ext cx="7633752" cy="5751276"/>
          </a:xfrm>
          <a:custGeom>
            <a:avLst/>
            <a:gdLst/>
            <a:ahLst/>
            <a:cxnLst/>
            <a:rect r="r" b="b" t="t" l="l"/>
            <a:pathLst>
              <a:path h="5751276" w="7633752">
                <a:moveTo>
                  <a:pt x="0" y="0"/>
                </a:moveTo>
                <a:lnTo>
                  <a:pt x="7633751" y="0"/>
                </a:lnTo>
                <a:lnTo>
                  <a:pt x="7633751" y="5751275"/>
                </a:lnTo>
                <a:lnTo>
                  <a:pt x="0" y="5751275"/>
                </a:lnTo>
                <a:lnTo>
                  <a:pt x="0" y="0"/>
                </a:lnTo>
                <a:close/>
              </a:path>
            </a:pathLst>
          </a:custGeom>
          <a:blipFill>
            <a:blip r:embed="rId5"/>
            <a:stretch>
              <a:fillRect l="0" t="0" r="-62768" b="0"/>
            </a:stretch>
          </a:blipFill>
        </p:spPr>
      </p:sp>
      <p:sp>
        <p:nvSpPr>
          <p:cNvPr name="TextBox 5" id="5"/>
          <p:cNvSpPr txBox="true"/>
          <p:nvPr/>
        </p:nvSpPr>
        <p:spPr>
          <a:xfrm rot="0">
            <a:off x="-690533" y="8337368"/>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Rancangan Wireframe (Halaman khusus Admin)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9712" y="2334889"/>
            <a:ext cx="7340166" cy="5616051"/>
          </a:xfrm>
          <a:custGeom>
            <a:avLst/>
            <a:gdLst/>
            <a:ahLst/>
            <a:cxnLst/>
            <a:rect r="r" b="b" t="t" l="l"/>
            <a:pathLst>
              <a:path h="5616051" w="7340166">
                <a:moveTo>
                  <a:pt x="0" y="0"/>
                </a:moveTo>
                <a:lnTo>
                  <a:pt x="7340166" y="0"/>
                </a:lnTo>
                <a:lnTo>
                  <a:pt x="7340166" y="5616051"/>
                </a:lnTo>
                <a:lnTo>
                  <a:pt x="0" y="5616051"/>
                </a:lnTo>
                <a:lnTo>
                  <a:pt x="0" y="0"/>
                </a:lnTo>
                <a:close/>
              </a:path>
            </a:pathLst>
          </a:custGeom>
          <a:blipFill>
            <a:blip r:embed="rId4"/>
            <a:stretch>
              <a:fillRect l="0" t="0" r="0" b="0"/>
            </a:stretch>
          </a:blipFill>
        </p:spPr>
      </p:sp>
      <p:sp>
        <p:nvSpPr>
          <p:cNvPr name="Freeform 4" id="4"/>
          <p:cNvSpPr/>
          <p:nvPr/>
        </p:nvSpPr>
        <p:spPr>
          <a:xfrm flipH="false" flipV="false" rot="0">
            <a:off x="8879878" y="2335474"/>
            <a:ext cx="7340166" cy="5616051"/>
          </a:xfrm>
          <a:custGeom>
            <a:avLst/>
            <a:gdLst/>
            <a:ahLst/>
            <a:cxnLst/>
            <a:rect r="r" b="b" t="t" l="l"/>
            <a:pathLst>
              <a:path h="5616051" w="7340166">
                <a:moveTo>
                  <a:pt x="0" y="0"/>
                </a:moveTo>
                <a:lnTo>
                  <a:pt x="7340167" y="0"/>
                </a:lnTo>
                <a:lnTo>
                  <a:pt x="7340167" y="5616052"/>
                </a:lnTo>
                <a:lnTo>
                  <a:pt x="0" y="5616052"/>
                </a:lnTo>
                <a:lnTo>
                  <a:pt x="0" y="0"/>
                </a:lnTo>
                <a:close/>
              </a:path>
            </a:pathLst>
          </a:custGeom>
          <a:blipFill>
            <a:blip r:embed="rId5"/>
            <a:stretch>
              <a:fillRect l="0" t="0" r="0" b="0"/>
            </a:stretch>
          </a:blipFill>
        </p:spPr>
      </p:sp>
      <p:sp>
        <p:nvSpPr>
          <p:cNvPr name="TextBox 5" id="5"/>
          <p:cNvSpPr txBox="true"/>
          <p:nvPr/>
        </p:nvSpPr>
        <p:spPr>
          <a:xfrm rot="0">
            <a:off x="-475236" y="8260279"/>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 Rancangan Wireframe (Halaman khusus Pengawas)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9712" y="2335474"/>
            <a:ext cx="7340166" cy="5616051"/>
          </a:xfrm>
          <a:custGeom>
            <a:avLst/>
            <a:gdLst/>
            <a:ahLst/>
            <a:cxnLst/>
            <a:rect r="r" b="b" t="t" l="l"/>
            <a:pathLst>
              <a:path h="5616051" w="7340166">
                <a:moveTo>
                  <a:pt x="0" y="0"/>
                </a:moveTo>
                <a:lnTo>
                  <a:pt x="7340166" y="0"/>
                </a:lnTo>
                <a:lnTo>
                  <a:pt x="7340166" y="5616052"/>
                </a:lnTo>
                <a:lnTo>
                  <a:pt x="0" y="5616052"/>
                </a:lnTo>
                <a:lnTo>
                  <a:pt x="0" y="0"/>
                </a:lnTo>
                <a:close/>
              </a:path>
            </a:pathLst>
          </a:custGeom>
          <a:blipFill>
            <a:blip r:embed="rId4"/>
            <a:stretch>
              <a:fillRect l="0" t="0" r="0" b="0"/>
            </a:stretch>
          </a:blipFill>
        </p:spPr>
      </p:sp>
      <p:sp>
        <p:nvSpPr>
          <p:cNvPr name="Freeform 4" id="4"/>
          <p:cNvSpPr/>
          <p:nvPr/>
        </p:nvSpPr>
        <p:spPr>
          <a:xfrm flipH="false" flipV="false" rot="0">
            <a:off x="8879878" y="2335474"/>
            <a:ext cx="7340166" cy="5616051"/>
          </a:xfrm>
          <a:custGeom>
            <a:avLst/>
            <a:gdLst/>
            <a:ahLst/>
            <a:cxnLst/>
            <a:rect r="r" b="b" t="t" l="l"/>
            <a:pathLst>
              <a:path h="5616051" w="7340166">
                <a:moveTo>
                  <a:pt x="0" y="0"/>
                </a:moveTo>
                <a:lnTo>
                  <a:pt x="7340167" y="0"/>
                </a:lnTo>
                <a:lnTo>
                  <a:pt x="7340167" y="5616052"/>
                </a:lnTo>
                <a:lnTo>
                  <a:pt x="0" y="5616052"/>
                </a:lnTo>
                <a:lnTo>
                  <a:pt x="0" y="0"/>
                </a:lnTo>
                <a:close/>
              </a:path>
            </a:pathLst>
          </a:custGeom>
          <a:blipFill>
            <a:blip r:embed="rId5"/>
            <a:stretch>
              <a:fillRect l="0" t="0" r="0" b="0"/>
            </a:stretch>
          </a:blipFill>
        </p:spPr>
      </p:sp>
      <p:sp>
        <p:nvSpPr>
          <p:cNvPr name="TextBox 5" id="5"/>
          <p:cNvSpPr txBox="true"/>
          <p:nvPr/>
        </p:nvSpPr>
        <p:spPr>
          <a:xfrm rot="0">
            <a:off x="-287371" y="8317845"/>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 Rancangan Wireframe (Halaman khusus Mahasiswa)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41408" y="7124872"/>
            <a:ext cx="4482926" cy="5044756"/>
          </a:xfrm>
          <a:custGeom>
            <a:avLst/>
            <a:gdLst/>
            <a:ahLst/>
            <a:cxnLst/>
            <a:rect r="r" b="b" t="t" l="l"/>
            <a:pathLst>
              <a:path h="5044756" w="4482926">
                <a:moveTo>
                  <a:pt x="0" y="0"/>
                </a:moveTo>
                <a:lnTo>
                  <a:pt x="4482926" y="0"/>
                </a:lnTo>
                <a:lnTo>
                  <a:pt x="4482926" y="5044756"/>
                </a:lnTo>
                <a:lnTo>
                  <a:pt x="0" y="50447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62802" y="7638154"/>
            <a:ext cx="2736500" cy="3540724"/>
          </a:xfrm>
          <a:custGeom>
            <a:avLst/>
            <a:gdLst/>
            <a:ahLst/>
            <a:cxnLst/>
            <a:rect r="r" b="b" t="t" l="l"/>
            <a:pathLst>
              <a:path h="3540724" w="2736500">
                <a:moveTo>
                  <a:pt x="0" y="0"/>
                </a:moveTo>
                <a:lnTo>
                  <a:pt x="2736500" y="0"/>
                </a:lnTo>
                <a:lnTo>
                  <a:pt x="2736500" y="3540724"/>
                </a:lnTo>
                <a:lnTo>
                  <a:pt x="0" y="3540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193470" y="-4310744"/>
            <a:ext cx="5259868" cy="5257376"/>
          </a:xfrm>
          <a:custGeom>
            <a:avLst/>
            <a:gdLst/>
            <a:ahLst/>
            <a:cxnLst/>
            <a:rect r="r" b="b" t="t" l="l"/>
            <a:pathLst>
              <a:path h="5257376" w="5259868">
                <a:moveTo>
                  <a:pt x="0" y="0"/>
                </a:moveTo>
                <a:lnTo>
                  <a:pt x="5259868" y="0"/>
                </a:lnTo>
                <a:lnTo>
                  <a:pt x="5259868" y="5257376"/>
                </a:lnTo>
                <a:lnTo>
                  <a:pt x="0" y="5257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969366" y="9203918"/>
            <a:ext cx="5246480" cy="5245768"/>
          </a:xfrm>
          <a:custGeom>
            <a:avLst/>
            <a:gdLst/>
            <a:ahLst/>
            <a:cxnLst/>
            <a:rect r="r" b="b" t="t" l="l"/>
            <a:pathLst>
              <a:path h="5245768" w="5246480">
                <a:moveTo>
                  <a:pt x="0" y="0"/>
                </a:moveTo>
                <a:lnTo>
                  <a:pt x="5246480" y="0"/>
                </a:lnTo>
                <a:lnTo>
                  <a:pt x="5246480" y="5245768"/>
                </a:lnTo>
                <a:lnTo>
                  <a:pt x="0" y="52457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4988100" y="-1884806"/>
            <a:ext cx="5307158" cy="5798232"/>
          </a:xfrm>
          <a:custGeom>
            <a:avLst/>
            <a:gdLst/>
            <a:ahLst/>
            <a:cxnLst/>
            <a:rect r="r" b="b" t="t" l="l"/>
            <a:pathLst>
              <a:path h="5798232" w="5307158">
                <a:moveTo>
                  <a:pt x="0" y="0"/>
                </a:moveTo>
                <a:lnTo>
                  <a:pt x="5307158" y="0"/>
                </a:lnTo>
                <a:lnTo>
                  <a:pt x="5307158" y="5798232"/>
                </a:lnTo>
                <a:lnTo>
                  <a:pt x="0" y="57982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580214" y="9262834"/>
            <a:ext cx="319434" cy="291380"/>
          </a:xfrm>
          <a:custGeom>
            <a:avLst/>
            <a:gdLst/>
            <a:ahLst/>
            <a:cxnLst/>
            <a:rect r="r" b="b" t="t" l="l"/>
            <a:pathLst>
              <a:path h="291380" w="319434">
                <a:moveTo>
                  <a:pt x="0" y="0"/>
                </a:moveTo>
                <a:lnTo>
                  <a:pt x="319434" y="0"/>
                </a:lnTo>
                <a:lnTo>
                  <a:pt x="319434" y="291380"/>
                </a:lnTo>
                <a:lnTo>
                  <a:pt x="0" y="2913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8" id="8"/>
          <p:cNvGrpSpPr/>
          <p:nvPr/>
        </p:nvGrpSpPr>
        <p:grpSpPr>
          <a:xfrm rot="0">
            <a:off x="-1193332" y="7496734"/>
            <a:ext cx="4182876" cy="4180832"/>
            <a:chOff x="0" y="0"/>
            <a:chExt cx="5577168" cy="5574443"/>
          </a:xfrm>
        </p:grpSpPr>
        <p:sp>
          <p:nvSpPr>
            <p:cNvPr name="Freeform 9" id="9"/>
            <p:cNvSpPr/>
            <p:nvPr/>
          </p:nvSpPr>
          <p:spPr>
            <a:xfrm flipH="false" flipV="false" rot="0">
              <a:off x="0" y="127"/>
              <a:ext cx="5577205" cy="5574157"/>
            </a:xfrm>
            <a:custGeom>
              <a:avLst/>
              <a:gdLst/>
              <a:ahLst/>
              <a:cxnLst/>
              <a:rect r="r" b="b" t="t" l="l"/>
              <a:pathLst>
                <a:path h="5574157" w="5577205">
                  <a:moveTo>
                    <a:pt x="14986" y="0"/>
                  </a:moveTo>
                  <a:cubicBezTo>
                    <a:pt x="18415" y="0"/>
                    <a:pt x="21717" y="1270"/>
                    <a:pt x="24257" y="3937"/>
                  </a:cubicBezTo>
                  <a:lnTo>
                    <a:pt x="5571236" y="5550662"/>
                  </a:lnTo>
                  <a:cubicBezTo>
                    <a:pt x="5577205" y="5556504"/>
                    <a:pt x="5577205" y="5564632"/>
                    <a:pt x="5571236" y="5569839"/>
                  </a:cubicBezTo>
                  <a:cubicBezTo>
                    <a:pt x="5569077" y="5572760"/>
                    <a:pt x="5565394" y="5574157"/>
                    <a:pt x="5561711" y="5574157"/>
                  </a:cubicBezTo>
                  <a:cubicBezTo>
                    <a:pt x="5558790" y="5574157"/>
                    <a:pt x="5555107" y="5572633"/>
                    <a:pt x="5552186" y="5569839"/>
                  </a:cubicBezTo>
                  <a:lnTo>
                    <a:pt x="5207" y="22987"/>
                  </a:lnTo>
                  <a:cubicBezTo>
                    <a:pt x="0" y="17780"/>
                    <a:pt x="0" y="9652"/>
                    <a:pt x="5207" y="3810"/>
                  </a:cubicBezTo>
                  <a:cubicBezTo>
                    <a:pt x="8128" y="1143"/>
                    <a:pt x="11684" y="0"/>
                    <a:pt x="14986" y="0"/>
                  </a:cubicBezTo>
                  <a:close/>
                </a:path>
              </a:pathLst>
            </a:custGeom>
            <a:solidFill>
              <a:srgbClr val="FFFFFF"/>
            </a:solidFill>
          </p:spPr>
        </p:sp>
      </p:grpSp>
      <p:sp>
        <p:nvSpPr>
          <p:cNvPr name="TextBox 10" id="10"/>
          <p:cNvSpPr txBox="true"/>
          <p:nvPr/>
        </p:nvSpPr>
        <p:spPr>
          <a:xfrm rot="0">
            <a:off x="2147087" y="2838450"/>
            <a:ext cx="13993826" cy="4591050"/>
          </a:xfrm>
          <a:prstGeom prst="rect">
            <a:avLst/>
          </a:prstGeom>
        </p:spPr>
        <p:txBody>
          <a:bodyPr anchor="t" rtlCol="false" tIns="0" lIns="0" bIns="0" rIns="0">
            <a:spAutoFit/>
          </a:bodyPr>
          <a:lstStyle/>
          <a:p>
            <a:pPr>
              <a:lnSpc>
                <a:spcPts val="4560"/>
              </a:lnSpc>
              <a:spcBef>
                <a:spcPct val="0"/>
              </a:spcBef>
            </a:pPr>
            <a:r>
              <a:rPr lang="en-US" sz="3800">
                <a:solidFill>
                  <a:srgbClr val="000000"/>
                </a:solidFill>
                <a:latin typeface="Arimo Bold"/>
              </a:rPr>
              <a:t>Kegiatan PBL Minggu-3</a:t>
            </a:r>
          </a:p>
          <a:p>
            <a:pPr marL="820421" indent="-410210" lvl="1">
              <a:lnSpc>
                <a:spcPts val="4560"/>
              </a:lnSpc>
              <a:buFont typeface="Arial"/>
              <a:buChar char="•"/>
            </a:pPr>
            <a:r>
              <a:rPr lang="en-US" sz="3800">
                <a:solidFill>
                  <a:srgbClr val="000000"/>
                </a:solidFill>
                <a:latin typeface="Arimo"/>
              </a:rPr>
              <a:t>Senin, 22 Mei 2023 semua anggota bertemu client secara luring dan membahas proyek yang sudah mulai dibuat serta sedikit merevisi tampilan wireframe.</a:t>
            </a:r>
          </a:p>
          <a:p>
            <a:pPr marL="820421" indent="-410210" lvl="1">
              <a:lnSpc>
                <a:spcPts val="4560"/>
              </a:lnSpc>
              <a:buFont typeface="Arial"/>
              <a:buChar char="•"/>
            </a:pPr>
            <a:r>
              <a:rPr lang="en-US" sz="3800">
                <a:solidFill>
                  <a:srgbClr val="000000"/>
                </a:solidFill>
                <a:latin typeface="Arimo"/>
              </a:rPr>
              <a:t>Rabu, 24 Mei 2023 semua anggota bertemu secara luring untuk membahas lanjutan proyek, merevisi rancangan wireframe dan merancang database yang dipimpin oleh Rayhan Kurnia Fajar.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8298" y="3142034"/>
            <a:ext cx="8879032" cy="4642620"/>
          </a:xfrm>
          <a:custGeom>
            <a:avLst/>
            <a:gdLst/>
            <a:ahLst/>
            <a:cxnLst/>
            <a:rect r="r" b="b" t="t" l="l"/>
            <a:pathLst>
              <a:path h="4642620" w="8879032">
                <a:moveTo>
                  <a:pt x="0" y="0"/>
                </a:moveTo>
                <a:lnTo>
                  <a:pt x="8879032" y="0"/>
                </a:lnTo>
                <a:lnTo>
                  <a:pt x="8879032" y="4642620"/>
                </a:lnTo>
                <a:lnTo>
                  <a:pt x="0" y="4642620"/>
                </a:lnTo>
                <a:lnTo>
                  <a:pt x="0" y="0"/>
                </a:lnTo>
                <a:close/>
              </a:path>
            </a:pathLst>
          </a:custGeom>
          <a:blipFill>
            <a:blip r:embed="rId4"/>
            <a:stretch>
              <a:fillRect l="-241" t="0" r="-241" b="0"/>
            </a:stretch>
          </a:blipFill>
        </p:spPr>
      </p:sp>
      <p:sp>
        <p:nvSpPr>
          <p:cNvPr name="Freeform 4" id="4"/>
          <p:cNvSpPr/>
          <p:nvPr/>
        </p:nvSpPr>
        <p:spPr>
          <a:xfrm flipH="false" flipV="false" rot="0">
            <a:off x="9892564" y="2983763"/>
            <a:ext cx="7874593" cy="4959163"/>
          </a:xfrm>
          <a:custGeom>
            <a:avLst/>
            <a:gdLst/>
            <a:ahLst/>
            <a:cxnLst/>
            <a:rect r="r" b="b" t="t" l="l"/>
            <a:pathLst>
              <a:path h="4959163" w="7874593">
                <a:moveTo>
                  <a:pt x="0" y="0"/>
                </a:moveTo>
                <a:lnTo>
                  <a:pt x="7874594" y="0"/>
                </a:lnTo>
                <a:lnTo>
                  <a:pt x="7874594" y="4959162"/>
                </a:lnTo>
                <a:lnTo>
                  <a:pt x="0" y="4959162"/>
                </a:lnTo>
                <a:lnTo>
                  <a:pt x="0" y="0"/>
                </a:lnTo>
                <a:close/>
              </a:path>
            </a:pathLst>
          </a:custGeom>
          <a:blipFill>
            <a:blip r:embed="rId5"/>
            <a:stretch>
              <a:fillRect l="0" t="0" r="0" b="0"/>
            </a:stretch>
          </a:blipFill>
        </p:spPr>
      </p:sp>
      <p:sp>
        <p:nvSpPr>
          <p:cNvPr name="TextBox 5" id="5"/>
          <p:cNvSpPr txBox="true"/>
          <p:nvPr/>
        </p:nvSpPr>
        <p:spPr>
          <a:xfrm rot="0">
            <a:off x="-3260297" y="8337368"/>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 Rancangan Database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4820530" y="-4945744"/>
            <a:ext cx="25115788" cy="17115372"/>
          </a:xfrm>
          <a:custGeom>
            <a:avLst/>
            <a:gdLst/>
            <a:ahLst/>
            <a:cxnLst/>
            <a:rect r="r" b="b" t="t" l="l"/>
            <a:pathLst>
              <a:path h="17115372" w="25115788">
                <a:moveTo>
                  <a:pt x="0" y="0"/>
                </a:moveTo>
                <a:lnTo>
                  <a:pt x="25115788" y="0"/>
                </a:lnTo>
                <a:lnTo>
                  <a:pt x="25115788" y="17115372"/>
                </a:lnTo>
                <a:lnTo>
                  <a:pt x="0" y="17115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004906" y="9346838"/>
            <a:ext cx="5259868" cy="5257376"/>
          </a:xfrm>
          <a:custGeom>
            <a:avLst/>
            <a:gdLst/>
            <a:ahLst/>
            <a:cxnLst/>
            <a:rect r="r" b="b" t="t" l="l"/>
            <a:pathLst>
              <a:path h="5257376" w="5259868">
                <a:moveTo>
                  <a:pt x="0" y="0"/>
                </a:moveTo>
                <a:lnTo>
                  <a:pt x="5259868" y="0"/>
                </a:lnTo>
                <a:lnTo>
                  <a:pt x="5259868" y="5257376"/>
                </a:lnTo>
                <a:lnTo>
                  <a:pt x="0" y="5257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531425" y="952900"/>
            <a:ext cx="15225150" cy="847725"/>
          </a:xfrm>
          <a:prstGeom prst="rect">
            <a:avLst/>
          </a:prstGeom>
        </p:spPr>
        <p:txBody>
          <a:bodyPr anchor="t" rtlCol="false" tIns="0" lIns="0" bIns="0" rIns="0">
            <a:spAutoFit/>
          </a:bodyPr>
          <a:lstStyle/>
          <a:p>
            <a:pPr algn="l">
              <a:lnSpc>
                <a:spcPts val="6480"/>
              </a:lnSpc>
            </a:pPr>
            <a:r>
              <a:rPr lang="en-US" sz="5400">
                <a:solidFill>
                  <a:srgbClr val="044257"/>
                </a:solidFill>
                <a:latin typeface="Arimo Bold"/>
              </a:rPr>
              <a:t>NAMA ANGGOTA</a:t>
            </a:r>
          </a:p>
        </p:txBody>
      </p:sp>
      <p:sp>
        <p:nvSpPr>
          <p:cNvPr name="TextBox 5" id="5"/>
          <p:cNvSpPr txBox="true"/>
          <p:nvPr/>
        </p:nvSpPr>
        <p:spPr>
          <a:xfrm rot="0">
            <a:off x="1531425" y="2765964"/>
            <a:ext cx="15225150" cy="590550"/>
          </a:xfrm>
          <a:prstGeom prst="rect">
            <a:avLst/>
          </a:prstGeom>
        </p:spPr>
        <p:txBody>
          <a:bodyPr anchor="t" rtlCol="false" tIns="0" lIns="0" bIns="0" rIns="0">
            <a:spAutoFit/>
          </a:bodyPr>
          <a:lstStyle/>
          <a:p>
            <a:pPr algn="l">
              <a:lnSpc>
                <a:spcPts val="4560"/>
              </a:lnSpc>
            </a:pPr>
            <a:r>
              <a:rPr lang="en-US" sz="3800">
                <a:solidFill>
                  <a:srgbClr val="044257"/>
                </a:solidFill>
                <a:latin typeface="Arimo Bold"/>
              </a:rPr>
              <a:t>Muhammad Rizqi Ramadhani (C030322023)</a:t>
            </a:r>
          </a:p>
        </p:txBody>
      </p:sp>
      <p:sp>
        <p:nvSpPr>
          <p:cNvPr name="TextBox 6" id="6"/>
          <p:cNvSpPr txBox="true"/>
          <p:nvPr/>
        </p:nvSpPr>
        <p:spPr>
          <a:xfrm rot="0">
            <a:off x="1531425" y="3493928"/>
            <a:ext cx="15225150" cy="590550"/>
          </a:xfrm>
          <a:prstGeom prst="rect">
            <a:avLst/>
          </a:prstGeom>
        </p:spPr>
        <p:txBody>
          <a:bodyPr anchor="t" rtlCol="false" tIns="0" lIns="0" bIns="0" rIns="0">
            <a:spAutoFit/>
          </a:bodyPr>
          <a:lstStyle/>
          <a:p>
            <a:pPr algn="l">
              <a:lnSpc>
                <a:spcPts val="4560"/>
              </a:lnSpc>
            </a:pPr>
            <a:r>
              <a:rPr lang="en-US" sz="3800">
                <a:solidFill>
                  <a:srgbClr val="044257"/>
                </a:solidFill>
                <a:latin typeface="Arimo Bold"/>
              </a:rPr>
              <a:t>Muhammad Raihan Alfandi (C030322063)</a:t>
            </a:r>
          </a:p>
        </p:txBody>
      </p:sp>
      <p:sp>
        <p:nvSpPr>
          <p:cNvPr name="TextBox 7" id="7"/>
          <p:cNvSpPr txBox="true"/>
          <p:nvPr/>
        </p:nvSpPr>
        <p:spPr>
          <a:xfrm rot="0">
            <a:off x="1531425" y="4217828"/>
            <a:ext cx="15225150" cy="590550"/>
          </a:xfrm>
          <a:prstGeom prst="rect">
            <a:avLst/>
          </a:prstGeom>
        </p:spPr>
        <p:txBody>
          <a:bodyPr anchor="t" rtlCol="false" tIns="0" lIns="0" bIns="0" rIns="0">
            <a:spAutoFit/>
          </a:bodyPr>
          <a:lstStyle/>
          <a:p>
            <a:pPr algn="l">
              <a:lnSpc>
                <a:spcPts val="4560"/>
              </a:lnSpc>
            </a:pPr>
            <a:r>
              <a:rPr lang="en-US" sz="3800">
                <a:solidFill>
                  <a:srgbClr val="044257"/>
                </a:solidFill>
                <a:latin typeface="Arimo Bold"/>
              </a:rPr>
              <a:t>Ahmad Arief Maulana (C030322105)</a:t>
            </a:r>
          </a:p>
        </p:txBody>
      </p:sp>
      <p:sp>
        <p:nvSpPr>
          <p:cNvPr name="TextBox 8" id="8"/>
          <p:cNvSpPr txBox="true"/>
          <p:nvPr/>
        </p:nvSpPr>
        <p:spPr>
          <a:xfrm rot="0">
            <a:off x="1531425" y="4941728"/>
            <a:ext cx="15225150" cy="590550"/>
          </a:xfrm>
          <a:prstGeom prst="rect">
            <a:avLst/>
          </a:prstGeom>
        </p:spPr>
        <p:txBody>
          <a:bodyPr anchor="t" rtlCol="false" tIns="0" lIns="0" bIns="0" rIns="0">
            <a:spAutoFit/>
          </a:bodyPr>
          <a:lstStyle/>
          <a:p>
            <a:pPr algn="l">
              <a:lnSpc>
                <a:spcPts val="4560"/>
              </a:lnSpc>
            </a:pPr>
            <a:r>
              <a:rPr lang="en-US" sz="3800">
                <a:solidFill>
                  <a:srgbClr val="044257"/>
                </a:solidFill>
                <a:latin typeface="Arimo Bold"/>
              </a:rPr>
              <a:t>Muhammad Alni (C030322150)</a:t>
            </a:r>
          </a:p>
        </p:txBody>
      </p:sp>
      <p:sp>
        <p:nvSpPr>
          <p:cNvPr name="TextBox 9" id="9"/>
          <p:cNvSpPr txBox="true"/>
          <p:nvPr/>
        </p:nvSpPr>
        <p:spPr>
          <a:xfrm rot="0">
            <a:off x="1531425" y="5596986"/>
            <a:ext cx="15225150" cy="590550"/>
          </a:xfrm>
          <a:prstGeom prst="rect">
            <a:avLst/>
          </a:prstGeom>
        </p:spPr>
        <p:txBody>
          <a:bodyPr anchor="t" rtlCol="false" tIns="0" lIns="0" bIns="0" rIns="0">
            <a:spAutoFit/>
          </a:bodyPr>
          <a:lstStyle/>
          <a:p>
            <a:pPr algn="l">
              <a:lnSpc>
                <a:spcPts val="4560"/>
              </a:lnSpc>
            </a:pPr>
            <a:r>
              <a:rPr lang="en-US" sz="3800">
                <a:solidFill>
                  <a:srgbClr val="044257"/>
                </a:solidFill>
                <a:latin typeface="Arimo Bold"/>
              </a:rPr>
              <a:t>Dharma Wijaya Irfan (C030321035)</a:t>
            </a:r>
          </a:p>
        </p:txBody>
      </p:sp>
      <p:sp>
        <p:nvSpPr>
          <p:cNvPr name="TextBox 10" id="10"/>
          <p:cNvSpPr txBox="true"/>
          <p:nvPr/>
        </p:nvSpPr>
        <p:spPr>
          <a:xfrm rot="0">
            <a:off x="1531425" y="6254211"/>
            <a:ext cx="15225150" cy="590550"/>
          </a:xfrm>
          <a:prstGeom prst="rect">
            <a:avLst/>
          </a:prstGeom>
        </p:spPr>
        <p:txBody>
          <a:bodyPr anchor="t" rtlCol="false" tIns="0" lIns="0" bIns="0" rIns="0">
            <a:spAutoFit/>
          </a:bodyPr>
          <a:lstStyle/>
          <a:p>
            <a:pPr algn="l">
              <a:lnSpc>
                <a:spcPts val="4560"/>
              </a:lnSpc>
            </a:pPr>
            <a:r>
              <a:rPr lang="en-US" sz="3800">
                <a:solidFill>
                  <a:srgbClr val="044257"/>
                </a:solidFill>
                <a:latin typeface="Arimo Bold"/>
              </a:rPr>
              <a:t>Rayhan Kurnia Fajar (C030321080)</a:t>
            </a:r>
          </a:p>
        </p:txBody>
      </p:sp>
      <p:sp>
        <p:nvSpPr>
          <p:cNvPr name="TextBox 11" id="11"/>
          <p:cNvSpPr txBox="true"/>
          <p:nvPr/>
        </p:nvSpPr>
        <p:spPr>
          <a:xfrm rot="0">
            <a:off x="1531425" y="6911436"/>
            <a:ext cx="15225150" cy="590550"/>
          </a:xfrm>
          <a:prstGeom prst="rect">
            <a:avLst/>
          </a:prstGeom>
        </p:spPr>
        <p:txBody>
          <a:bodyPr anchor="t" rtlCol="false" tIns="0" lIns="0" bIns="0" rIns="0">
            <a:spAutoFit/>
          </a:bodyPr>
          <a:lstStyle/>
          <a:p>
            <a:pPr algn="l">
              <a:lnSpc>
                <a:spcPts val="4560"/>
              </a:lnSpc>
            </a:pPr>
            <a:r>
              <a:rPr lang="en-US" sz="3800">
                <a:solidFill>
                  <a:srgbClr val="044257"/>
                </a:solidFill>
                <a:latin typeface="Arimo Bold"/>
              </a:rPr>
              <a:t>Masyita Ratu Diba (C030321122)</a:t>
            </a:r>
          </a:p>
        </p:txBody>
      </p:sp>
      <p:sp>
        <p:nvSpPr>
          <p:cNvPr name="AutoShape 12" id="12"/>
          <p:cNvSpPr/>
          <p:nvPr/>
        </p:nvSpPr>
        <p:spPr>
          <a:xfrm>
            <a:off x="1531435" y="1776813"/>
            <a:ext cx="9262050" cy="19050"/>
          </a:xfrm>
          <a:prstGeom prst="line">
            <a:avLst/>
          </a:prstGeom>
          <a:ln cap="rnd" w="9525">
            <a:solidFill>
              <a:srgbClr val="044257"/>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1072" y="1588968"/>
            <a:ext cx="8345122" cy="6333733"/>
          </a:xfrm>
          <a:custGeom>
            <a:avLst/>
            <a:gdLst/>
            <a:ahLst/>
            <a:cxnLst/>
            <a:rect r="r" b="b" t="t" l="l"/>
            <a:pathLst>
              <a:path h="6333733" w="8345122">
                <a:moveTo>
                  <a:pt x="0" y="0"/>
                </a:moveTo>
                <a:lnTo>
                  <a:pt x="8345122" y="0"/>
                </a:lnTo>
                <a:lnTo>
                  <a:pt x="8345122" y="6333733"/>
                </a:lnTo>
                <a:lnTo>
                  <a:pt x="0" y="6333733"/>
                </a:lnTo>
                <a:lnTo>
                  <a:pt x="0" y="0"/>
                </a:lnTo>
                <a:close/>
              </a:path>
            </a:pathLst>
          </a:custGeom>
          <a:blipFill>
            <a:blip r:embed="rId4"/>
            <a:stretch>
              <a:fillRect l="0" t="0" r="0" b="0"/>
            </a:stretch>
          </a:blipFill>
        </p:spPr>
      </p:sp>
      <p:sp>
        <p:nvSpPr>
          <p:cNvPr name="TextBox 4" id="4"/>
          <p:cNvSpPr txBox="true"/>
          <p:nvPr/>
        </p:nvSpPr>
        <p:spPr>
          <a:xfrm rot="0">
            <a:off x="461281" y="8381919"/>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Rancangan Database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41408" y="7124872"/>
            <a:ext cx="4482926" cy="5044756"/>
          </a:xfrm>
          <a:custGeom>
            <a:avLst/>
            <a:gdLst/>
            <a:ahLst/>
            <a:cxnLst/>
            <a:rect r="r" b="b" t="t" l="l"/>
            <a:pathLst>
              <a:path h="5044756" w="4482926">
                <a:moveTo>
                  <a:pt x="0" y="0"/>
                </a:moveTo>
                <a:lnTo>
                  <a:pt x="4482926" y="0"/>
                </a:lnTo>
                <a:lnTo>
                  <a:pt x="4482926" y="5044756"/>
                </a:lnTo>
                <a:lnTo>
                  <a:pt x="0" y="5044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2802" y="7638154"/>
            <a:ext cx="2736500" cy="3540724"/>
          </a:xfrm>
          <a:custGeom>
            <a:avLst/>
            <a:gdLst/>
            <a:ahLst/>
            <a:cxnLst/>
            <a:rect r="r" b="b" t="t" l="l"/>
            <a:pathLst>
              <a:path h="3540724" w="2736500">
                <a:moveTo>
                  <a:pt x="0" y="0"/>
                </a:moveTo>
                <a:lnTo>
                  <a:pt x="2736500" y="0"/>
                </a:lnTo>
                <a:lnTo>
                  <a:pt x="2736500" y="3540724"/>
                </a:lnTo>
                <a:lnTo>
                  <a:pt x="0" y="3540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93470" y="-4310744"/>
            <a:ext cx="5259868" cy="5257376"/>
          </a:xfrm>
          <a:custGeom>
            <a:avLst/>
            <a:gdLst/>
            <a:ahLst/>
            <a:cxnLst/>
            <a:rect r="r" b="b" t="t" l="l"/>
            <a:pathLst>
              <a:path h="5257376" w="5259868">
                <a:moveTo>
                  <a:pt x="0" y="0"/>
                </a:moveTo>
                <a:lnTo>
                  <a:pt x="5259868" y="0"/>
                </a:lnTo>
                <a:lnTo>
                  <a:pt x="5259868" y="5257376"/>
                </a:lnTo>
                <a:lnTo>
                  <a:pt x="0" y="52573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69366" y="9203918"/>
            <a:ext cx="5246480" cy="5245768"/>
          </a:xfrm>
          <a:custGeom>
            <a:avLst/>
            <a:gdLst/>
            <a:ahLst/>
            <a:cxnLst/>
            <a:rect r="r" b="b" t="t" l="l"/>
            <a:pathLst>
              <a:path h="5245768" w="5246480">
                <a:moveTo>
                  <a:pt x="0" y="0"/>
                </a:moveTo>
                <a:lnTo>
                  <a:pt x="5246480" y="0"/>
                </a:lnTo>
                <a:lnTo>
                  <a:pt x="5246480" y="5245768"/>
                </a:lnTo>
                <a:lnTo>
                  <a:pt x="0" y="5245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88100" y="-1884806"/>
            <a:ext cx="5307158" cy="5798232"/>
          </a:xfrm>
          <a:custGeom>
            <a:avLst/>
            <a:gdLst/>
            <a:ahLst/>
            <a:cxnLst/>
            <a:rect r="r" b="b" t="t" l="l"/>
            <a:pathLst>
              <a:path h="5798232" w="5307158">
                <a:moveTo>
                  <a:pt x="0" y="0"/>
                </a:moveTo>
                <a:lnTo>
                  <a:pt x="5307158" y="0"/>
                </a:lnTo>
                <a:lnTo>
                  <a:pt x="5307158" y="5798232"/>
                </a:lnTo>
                <a:lnTo>
                  <a:pt x="0" y="57982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80214" y="9262834"/>
            <a:ext cx="319434" cy="291380"/>
          </a:xfrm>
          <a:custGeom>
            <a:avLst/>
            <a:gdLst/>
            <a:ahLst/>
            <a:cxnLst/>
            <a:rect r="r" b="b" t="t" l="l"/>
            <a:pathLst>
              <a:path h="291380" w="319434">
                <a:moveTo>
                  <a:pt x="0" y="0"/>
                </a:moveTo>
                <a:lnTo>
                  <a:pt x="319434" y="0"/>
                </a:lnTo>
                <a:lnTo>
                  <a:pt x="319434" y="291380"/>
                </a:lnTo>
                <a:lnTo>
                  <a:pt x="0" y="2913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1193332" y="7496734"/>
            <a:ext cx="4182876" cy="4180832"/>
            <a:chOff x="0" y="0"/>
            <a:chExt cx="5577168" cy="5574443"/>
          </a:xfrm>
        </p:grpSpPr>
        <p:sp>
          <p:nvSpPr>
            <p:cNvPr name="Freeform 9" id="9"/>
            <p:cNvSpPr/>
            <p:nvPr/>
          </p:nvSpPr>
          <p:spPr>
            <a:xfrm flipH="false" flipV="false" rot="0">
              <a:off x="0" y="127"/>
              <a:ext cx="5577205" cy="5574157"/>
            </a:xfrm>
            <a:custGeom>
              <a:avLst/>
              <a:gdLst/>
              <a:ahLst/>
              <a:cxnLst/>
              <a:rect r="r" b="b" t="t" l="l"/>
              <a:pathLst>
                <a:path h="5574157" w="5577205">
                  <a:moveTo>
                    <a:pt x="14986" y="0"/>
                  </a:moveTo>
                  <a:cubicBezTo>
                    <a:pt x="18415" y="0"/>
                    <a:pt x="21717" y="1270"/>
                    <a:pt x="24257" y="3937"/>
                  </a:cubicBezTo>
                  <a:lnTo>
                    <a:pt x="5571236" y="5550662"/>
                  </a:lnTo>
                  <a:cubicBezTo>
                    <a:pt x="5577205" y="5556504"/>
                    <a:pt x="5577205" y="5564632"/>
                    <a:pt x="5571236" y="5569839"/>
                  </a:cubicBezTo>
                  <a:cubicBezTo>
                    <a:pt x="5569077" y="5572760"/>
                    <a:pt x="5565394" y="5574157"/>
                    <a:pt x="5561711" y="5574157"/>
                  </a:cubicBezTo>
                  <a:cubicBezTo>
                    <a:pt x="5558790" y="5574157"/>
                    <a:pt x="5555107" y="5572633"/>
                    <a:pt x="5552186" y="5569839"/>
                  </a:cubicBezTo>
                  <a:lnTo>
                    <a:pt x="5207" y="22987"/>
                  </a:lnTo>
                  <a:cubicBezTo>
                    <a:pt x="0" y="17780"/>
                    <a:pt x="0" y="9652"/>
                    <a:pt x="5207" y="3810"/>
                  </a:cubicBezTo>
                  <a:cubicBezTo>
                    <a:pt x="8128" y="1143"/>
                    <a:pt x="11684" y="0"/>
                    <a:pt x="14986" y="0"/>
                  </a:cubicBezTo>
                  <a:close/>
                </a:path>
              </a:pathLst>
            </a:custGeom>
            <a:solidFill>
              <a:srgbClr val="FFFFFF"/>
            </a:solidFill>
          </p:spPr>
        </p:sp>
      </p:grpSp>
      <p:sp>
        <p:nvSpPr>
          <p:cNvPr name="TextBox 10" id="10"/>
          <p:cNvSpPr txBox="true"/>
          <p:nvPr/>
        </p:nvSpPr>
        <p:spPr>
          <a:xfrm rot="0">
            <a:off x="2374911" y="2838450"/>
            <a:ext cx="13538178" cy="4591050"/>
          </a:xfrm>
          <a:prstGeom prst="rect">
            <a:avLst/>
          </a:prstGeom>
        </p:spPr>
        <p:txBody>
          <a:bodyPr anchor="t" rtlCol="false" tIns="0" lIns="0" bIns="0" rIns="0">
            <a:spAutoFit/>
          </a:bodyPr>
          <a:lstStyle/>
          <a:p>
            <a:pPr>
              <a:lnSpc>
                <a:spcPts val="4560"/>
              </a:lnSpc>
              <a:spcBef>
                <a:spcPct val="0"/>
              </a:spcBef>
            </a:pPr>
            <a:r>
              <a:rPr lang="en-US" sz="3800">
                <a:solidFill>
                  <a:srgbClr val="000000"/>
                </a:solidFill>
                <a:latin typeface="Arimo Bold"/>
              </a:rPr>
              <a:t>Kegiatan PBL Minggu-4</a:t>
            </a:r>
          </a:p>
          <a:p>
            <a:pPr marL="820421" indent="-410210" lvl="1">
              <a:lnSpc>
                <a:spcPts val="4560"/>
              </a:lnSpc>
              <a:buFont typeface="Arial"/>
              <a:buChar char="•"/>
            </a:pPr>
            <a:r>
              <a:rPr lang="en-US" sz="3800">
                <a:solidFill>
                  <a:srgbClr val="000000"/>
                </a:solidFill>
                <a:latin typeface="Arimo"/>
              </a:rPr>
              <a:t>Selasa, 30 Mei 2023 melakukan koneksi database ke dalam website yang dilakukan oleh Muhammad Raihan Alfandi.</a:t>
            </a:r>
          </a:p>
          <a:p>
            <a:pPr marL="820421" indent="-410210" lvl="1">
              <a:lnSpc>
                <a:spcPts val="4560"/>
              </a:lnSpc>
              <a:buFont typeface="Arial"/>
              <a:buChar char="•"/>
            </a:pPr>
            <a:r>
              <a:rPr lang="en-US" sz="3800">
                <a:solidFill>
                  <a:srgbClr val="000000"/>
                </a:solidFill>
                <a:latin typeface="Arimo"/>
              </a:rPr>
              <a:t>Rabu, 31 Mei 2023 melakukan perancangan pembuatan website dengan membuat halaman login terlebih dahulu yang dipimpin oleh Rayhan Kurnia Fajar dan dipraktikan secara daring.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83892" y="1857100"/>
            <a:ext cx="11320217" cy="6572801"/>
          </a:xfrm>
          <a:custGeom>
            <a:avLst/>
            <a:gdLst/>
            <a:ahLst/>
            <a:cxnLst/>
            <a:rect r="r" b="b" t="t" l="l"/>
            <a:pathLst>
              <a:path h="6572801" w="11320217">
                <a:moveTo>
                  <a:pt x="0" y="0"/>
                </a:moveTo>
                <a:lnTo>
                  <a:pt x="11320216" y="0"/>
                </a:lnTo>
                <a:lnTo>
                  <a:pt x="11320216" y="6572800"/>
                </a:lnTo>
                <a:lnTo>
                  <a:pt x="0" y="6572800"/>
                </a:lnTo>
                <a:lnTo>
                  <a:pt x="0" y="0"/>
                </a:lnTo>
                <a:close/>
              </a:path>
            </a:pathLst>
          </a:custGeom>
          <a:blipFill>
            <a:blip r:embed="rId4"/>
            <a:stretch>
              <a:fillRect l="0" t="0" r="0" b="0"/>
            </a:stretch>
          </a:blipFill>
        </p:spPr>
      </p:sp>
      <p:sp>
        <p:nvSpPr>
          <p:cNvPr name="TextBox 4" id="4"/>
          <p:cNvSpPr txBox="true"/>
          <p:nvPr/>
        </p:nvSpPr>
        <p:spPr>
          <a:xfrm rot="0">
            <a:off x="-765467" y="8738323"/>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Tabel Database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41408" y="7124872"/>
            <a:ext cx="4482926" cy="5044756"/>
          </a:xfrm>
          <a:custGeom>
            <a:avLst/>
            <a:gdLst/>
            <a:ahLst/>
            <a:cxnLst/>
            <a:rect r="r" b="b" t="t" l="l"/>
            <a:pathLst>
              <a:path h="5044756" w="4482926">
                <a:moveTo>
                  <a:pt x="0" y="0"/>
                </a:moveTo>
                <a:lnTo>
                  <a:pt x="4482926" y="0"/>
                </a:lnTo>
                <a:lnTo>
                  <a:pt x="4482926" y="5044756"/>
                </a:lnTo>
                <a:lnTo>
                  <a:pt x="0" y="5044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2802" y="7638154"/>
            <a:ext cx="2736500" cy="3540724"/>
          </a:xfrm>
          <a:custGeom>
            <a:avLst/>
            <a:gdLst/>
            <a:ahLst/>
            <a:cxnLst/>
            <a:rect r="r" b="b" t="t" l="l"/>
            <a:pathLst>
              <a:path h="3540724" w="2736500">
                <a:moveTo>
                  <a:pt x="0" y="0"/>
                </a:moveTo>
                <a:lnTo>
                  <a:pt x="2736500" y="0"/>
                </a:lnTo>
                <a:lnTo>
                  <a:pt x="2736500" y="3540724"/>
                </a:lnTo>
                <a:lnTo>
                  <a:pt x="0" y="3540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93470" y="-4310744"/>
            <a:ext cx="5259868" cy="5257376"/>
          </a:xfrm>
          <a:custGeom>
            <a:avLst/>
            <a:gdLst/>
            <a:ahLst/>
            <a:cxnLst/>
            <a:rect r="r" b="b" t="t" l="l"/>
            <a:pathLst>
              <a:path h="5257376" w="5259868">
                <a:moveTo>
                  <a:pt x="0" y="0"/>
                </a:moveTo>
                <a:lnTo>
                  <a:pt x="5259868" y="0"/>
                </a:lnTo>
                <a:lnTo>
                  <a:pt x="5259868" y="5257376"/>
                </a:lnTo>
                <a:lnTo>
                  <a:pt x="0" y="52573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69366" y="9203918"/>
            <a:ext cx="5246480" cy="5245768"/>
          </a:xfrm>
          <a:custGeom>
            <a:avLst/>
            <a:gdLst/>
            <a:ahLst/>
            <a:cxnLst/>
            <a:rect r="r" b="b" t="t" l="l"/>
            <a:pathLst>
              <a:path h="5245768" w="5246480">
                <a:moveTo>
                  <a:pt x="0" y="0"/>
                </a:moveTo>
                <a:lnTo>
                  <a:pt x="5246480" y="0"/>
                </a:lnTo>
                <a:lnTo>
                  <a:pt x="5246480" y="5245768"/>
                </a:lnTo>
                <a:lnTo>
                  <a:pt x="0" y="5245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88100" y="-1884806"/>
            <a:ext cx="5307158" cy="5798232"/>
          </a:xfrm>
          <a:custGeom>
            <a:avLst/>
            <a:gdLst/>
            <a:ahLst/>
            <a:cxnLst/>
            <a:rect r="r" b="b" t="t" l="l"/>
            <a:pathLst>
              <a:path h="5798232" w="5307158">
                <a:moveTo>
                  <a:pt x="0" y="0"/>
                </a:moveTo>
                <a:lnTo>
                  <a:pt x="5307158" y="0"/>
                </a:lnTo>
                <a:lnTo>
                  <a:pt x="5307158" y="5798232"/>
                </a:lnTo>
                <a:lnTo>
                  <a:pt x="0" y="57982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80214" y="9262834"/>
            <a:ext cx="319434" cy="291380"/>
          </a:xfrm>
          <a:custGeom>
            <a:avLst/>
            <a:gdLst/>
            <a:ahLst/>
            <a:cxnLst/>
            <a:rect r="r" b="b" t="t" l="l"/>
            <a:pathLst>
              <a:path h="291380" w="319434">
                <a:moveTo>
                  <a:pt x="0" y="0"/>
                </a:moveTo>
                <a:lnTo>
                  <a:pt x="319434" y="0"/>
                </a:lnTo>
                <a:lnTo>
                  <a:pt x="319434" y="291380"/>
                </a:lnTo>
                <a:lnTo>
                  <a:pt x="0" y="2913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1193332" y="7496734"/>
            <a:ext cx="4182876" cy="4180832"/>
            <a:chOff x="0" y="0"/>
            <a:chExt cx="5577168" cy="5574443"/>
          </a:xfrm>
        </p:grpSpPr>
        <p:sp>
          <p:nvSpPr>
            <p:cNvPr name="Freeform 9" id="9"/>
            <p:cNvSpPr/>
            <p:nvPr/>
          </p:nvSpPr>
          <p:spPr>
            <a:xfrm flipH="false" flipV="false" rot="0">
              <a:off x="0" y="127"/>
              <a:ext cx="5577205" cy="5574157"/>
            </a:xfrm>
            <a:custGeom>
              <a:avLst/>
              <a:gdLst/>
              <a:ahLst/>
              <a:cxnLst/>
              <a:rect r="r" b="b" t="t" l="l"/>
              <a:pathLst>
                <a:path h="5574157" w="5577205">
                  <a:moveTo>
                    <a:pt x="14986" y="0"/>
                  </a:moveTo>
                  <a:cubicBezTo>
                    <a:pt x="18415" y="0"/>
                    <a:pt x="21717" y="1270"/>
                    <a:pt x="24257" y="3937"/>
                  </a:cubicBezTo>
                  <a:lnTo>
                    <a:pt x="5571236" y="5550662"/>
                  </a:lnTo>
                  <a:cubicBezTo>
                    <a:pt x="5577205" y="5556504"/>
                    <a:pt x="5577205" y="5564632"/>
                    <a:pt x="5571236" y="5569839"/>
                  </a:cubicBezTo>
                  <a:cubicBezTo>
                    <a:pt x="5569077" y="5572760"/>
                    <a:pt x="5565394" y="5574157"/>
                    <a:pt x="5561711" y="5574157"/>
                  </a:cubicBezTo>
                  <a:cubicBezTo>
                    <a:pt x="5558790" y="5574157"/>
                    <a:pt x="5555107" y="5572633"/>
                    <a:pt x="5552186" y="5569839"/>
                  </a:cubicBezTo>
                  <a:lnTo>
                    <a:pt x="5207" y="22987"/>
                  </a:lnTo>
                  <a:cubicBezTo>
                    <a:pt x="0" y="17780"/>
                    <a:pt x="0" y="9652"/>
                    <a:pt x="5207" y="3810"/>
                  </a:cubicBezTo>
                  <a:cubicBezTo>
                    <a:pt x="8128" y="1143"/>
                    <a:pt x="11684" y="0"/>
                    <a:pt x="14986" y="0"/>
                  </a:cubicBezTo>
                  <a:close/>
                </a:path>
              </a:pathLst>
            </a:custGeom>
            <a:solidFill>
              <a:srgbClr val="FFFFFF"/>
            </a:solidFill>
          </p:spPr>
        </p:sp>
      </p:grpSp>
      <p:sp>
        <p:nvSpPr>
          <p:cNvPr name="TextBox 10" id="10"/>
          <p:cNvSpPr txBox="true"/>
          <p:nvPr/>
        </p:nvSpPr>
        <p:spPr>
          <a:xfrm rot="0">
            <a:off x="2412881" y="3124200"/>
            <a:ext cx="13462237" cy="4019550"/>
          </a:xfrm>
          <a:prstGeom prst="rect">
            <a:avLst/>
          </a:prstGeom>
        </p:spPr>
        <p:txBody>
          <a:bodyPr anchor="t" rtlCol="false" tIns="0" lIns="0" bIns="0" rIns="0">
            <a:spAutoFit/>
          </a:bodyPr>
          <a:lstStyle/>
          <a:p>
            <a:pPr algn="just">
              <a:lnSpc>
                <a:spcPts val="4560"/>
              </a:lnSpc>
              <a:spcBef>
                <a:spcPct val="0"/>
              </a:spcBef>
            </a:pPr>
            <a:r>
              <a:rPr lang="en-US" sz="3800">
                <a:solidFill>
                  <a:srgbClr val="000000"/>
                </a:solidFill>
                <a:latin typeface="Arimo Bold"/>
              </a:rPr>
              <a:t>Kegiatan PBL Minggu-5</a:t>
            </a:r>
          </a:p>
          <a:p>
            <a:pPr algn="just">
              <a:lnSpc>
                <a:spcPts val="4560"/>
              </a:lnSpc>
              <a:spcBef>
                <a:spcPct val="0"/>
              </a:spcBef>
            </a:pPr>
            <a:r>
              <a:rPr lang="en-US" sz="3800">
                <a:solidFill>
                  <a:srgbClr val="000000"/>
                </a:solidFill>
                <a:latin typeface="Arimo"/>
              </a:rPr>
              <a:t>• Senin, 05 Juni 2023 Rayhan Kurnia Fajar melakukan pengujian form sign up secara daring bersama seluruh anggota.</a:t>
            </a:r>
          </a:p>
          <a:p>
            <a:pPr algn="just">
              <a:lnSpc>
                <a:spcPts val="4560"/>
              </a:lnSpc>
              <a:spcBef>
                <a:spcPct val="0"/>
              </a:spcBef>
            </a:pPr>
            <a:r>
              <a:rPr lang="en-US" sz="3800">
                <a:solidFill>
                  <a:srgbClr val="000000"/>
                </a:solidFill>
                <a:latin typeface="Arimo"/>
              </a:rPr>
              <a:t>• Rabu, 07 Juni 2023 semua anggota melakukan pertemuan secara daring untuk membahas lanjutan tahap pembuatan website yang dipimpin oleh Rayhan Kurnia Fajar.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18469" y="1809230"/>
            <a:ext cx="11823763" cy="6187565"/>
          </a:xfrm>
          <a:custGeom>
            <a:avLst/>
            <a:gdLst/>
            <a:ahLst/>
            <a:cxnLst/>
            <a:rect r="r" b="b" t="t" l="l"/>
            <a:pathLst>
              <a:path h="6187565" w="11823763">
                <a:moveTo>
                  <a:pt x="0" y="0"/>
                </a:moveTo>
                <a:lnTo>
                  <a:pt x="11823763" y="0"/>
                </a:lnTo>
                <a:lnTo>
                  <a:pt x="11823763" y="6187565"/>
                </a:lnTo>
                <a:lnTo>
                  <a:pt x="0" y="6187565"/>
                </a:lnTo>
                <a:lnTo>
                  <a:pt x="0" y="0"/>
                </a:lnTo>
                <a:close/>
              </a:path>
            </a:pathLst>
          </a:custGeom>
          <a:blipFill>
            <a:blip r:embed="rId4"/>
            <a:stretch>
              <a:fillRect l="0" t="0" r="0" b="0"/>
            </a:stretch>
          </a:blipFill>
        </p:spPr>
      </p:sp>
      <p:sp>
        <p:nvSpPr>
          <p:cNvPr name="TextBox 4" id="4"/>
          <p:cNvSpPr txBox="true"/>
          <p:nvPr/>
        </p:nvSpPr>
        <p:spPr>
          <a:xfrm rot="0">
            <a:off x="-1055045" y="8426469"/>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 Google Form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41408" y="7124872"/>
            <a:ext cx="4482926" cy="5044756"/>
          </a:xfrm>
          <a:custGeom>
            <a:avLst/>
            <a:gdLst/>
            <a:ahLst/>
            <a:cxnLst/>
            <a:rect r="r" b="b" t="t" l="l"/>
            <a:pathLst>
              <a:path h="5044756" w="4482926">
                <a:moveTo>
                  <a:pt x="0" y="0"/>
                </a:moveTo>
                <a:lnTo>
                  <a:pt x="4482926" y="0"/>
                </a:lnTo>
                <a:lnTo>
                  <a:pt x="4482926" y="5044756"/>
                </a:lnTo>
                <a:lnTo>
                  <a:pt x="0" y="5044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2802" y="7638154"/>
            <a:ext cx="2736500" cy="3540724"/>
          </a:xfrm>
          <a:custGeom>
            <a:avLst/>
            <a:gdLst/>
            <a:ahLst/>
            <a:cxnLst/>
            <a:rect r="r" b="b" t="t" l="l"/>
            <a:pathLst>
              <a:path h="3540724" w="2736500">
                <a:moveTo>
                  <a:pt x="0" y="0"/>
                </a:moveTo>
                <a:lnTo>
                  <a:pt x="2736500" y="0"/>
                </a:lnTo>
                <a:lnTo>
                  <a:pt x="2736500" y="3540724"/>
                </a:lnTo>
                <a:lnTo>
                  <a:pt x="0" y="3540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93470" y="-4310744"/>
            <a:ext cx="5259868" cy="5257376"/>
          </a:xfrm>
          <a:custGeom>
            <a:avLst/>
            <a:gdLst/>
            <a:ahLst/>
            <a:cxnLst/>
            <a:rect r="r" b="b" t="t" l="l"/>
            <a:pathLst>
              <a:path h="5257376" w="5259868">
                <a:moveTo>
                  <a:pt x="0" y="0"/>
                </a:moveTo>
                <a:lnTo>
                  <a:pt x="5259868" y="0"/>
                </a:lnTo>
                <a:lnTo>
                  <a:pt x="5259868" y="5257376"/>
                </a:lnTo>
                <a:lnTo>
                  <a:pt x="0" y="52573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69366" y="9203918"/>
            <a:ext cx="5246480" cy="5245768"/>
          </a:xfrm>
          <a:custGeom>
            <a:avLst/>
            <a:gdLst/>
            <a:ahLst/>
            <a:cxnLst/>
            <a:rect r="r" b="b" t="t" l="l"/>
            <a:pathLst>
              <a:path h="5245768" w="5246480">
                <a:moveTo>
                  <a:pt x="0" y="0"/>
                </a:moveTo>
                <a:lnTo>
                  <a:pt x="5246480" y="0"/>
                </a:lnTo>
                <a:lnTo>
                  <a:pt x="5246480" y="5245768"/>
                </a:lnTo>
                <a:lnTo>
                  <a:pt x="0" y="5245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88100" y="-1884806"/>
            <a:ext cx="5307158" cy="5798232"/>
          </a:xfrm>
          <a:custGeom>
            <a:avLst/>
            <a:gdLst/>
            <a:ahLst/>
            <a:cxnLst/>
            <a:rect r="r" b="b" t="t" l="l"/>
            <a:pathLst>
              <a:path h="5798232" w="5307158">
                <a:moveTo>
                  <a:pt x="0" y="0"/>
                </a:moveTo>
                <a:lnTo>
                  <a:pt x="5307158" y="0"/>
                </a:lnTo>
                <a:lnTo>
                  <a:pt x="5307158" y="5798232"/>
                </a:lnTo>
                <a:lnTo>
                  <a:pt x="0" y="57982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80214" y="9262834"/>
            <a:ext cx="319434" cy="291380"/>
          </a:xfrm>
          <a:custGeom>
            <a:avLst/>
            <a:gdLst/>
            <a:ahLst/>
            <a:cxnLst/>
            <a:rect r="r" b="b" t="t" l="l"/>
            <a:pathLst>
              <a:path h="291380" w="319434">
                <a:moveTo>
                  <a:pt x="0" y="0"/>
                </a:moveTo>
                <a:lnTo>
                  <a:pt x="319434" y="0"/>
                </a:lnTo>
                <a:lnTo>
                  <a:pt x="319434" y="291380"/>
                </a:lnTo>
                <a:lnTo>
                  <a:pt x="0" y="2913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1193332" y="7496734"/>
            <a:ext cx="4182876" cy="4180832"/>
            <a:chOff x="0" y="0"/>
            <a:chExt cx="5577168" cy="5574443"/>
          </a:xfrm>
        </p:grpSpPr>
        <p:sp>
          <p:nvSpPr>
            <p:cNvPr name="Freeform 9" id="9"/>
            <p:cNvSpPr/>
            <p:nvPr/>
          </p:nvSpPr>
          <p:spPr>
            <a:xfrm flipH="false" flipV="false" rot="0">
              <a:off x="0" y="127"/>
              <a:ext cx="5577205" cy="5574157"/>
            </a:xfrm>
            <a:custGeom>
              <a:avLst/>
              <a:gdLst/>
              <a:ahLst/>
              <a:cxnLst/>
              <a:rect r="r" b="b" t="t" l="l"/>
              <a:pathLst>
                <a:path h="5574157" w="5577205">
                  <a:moveTo>
                    <a:pt x="14986" y="0"/>
                  </a:moveTo>
                  <a:cubicBezTo>
                    <a:pt x="18415" y="0"/>
                    <a:pt x="21717" y="1270"/>
                    <a:pt x="24257" y="3937"/>
                  </a:cubicBezTo>
                  <a:lnTo>
                    <a:pt x="5571236" y="5550662"/>
                  </a:lnTo>
                  <a:cubicBezTo>
                    <a:pt x="5577205" y="5556504"/>
                    <a:pt x="5577205" y="5564632"/>
                    <a:pt x="5571236" y="5569839"/>
                  </a:cubicBezTo>
                  <a:cubicBezTo>
                    <a:pt x="5569077" y="5572760"/>
                    <a:pt x="5565394" y="5574157"/>
                    <a:pt x="5561711" y="5574157"/>
                  </a:cubicBezTo>
                  <a:cubicBezTo>
                    <a:pt x="5558790" y="5574157"/>
                    <a:pt x="5555107" y="5572633"/>
                    <a:pt x="5552186" y="5569839"/>
                  </a:cubicBezTo>
                  <a:lnTo>
                    <a:pt x="5207" y="22987"/>
                  </a:lnTo>
                  <a:cubicBezTo>
                    <a:pt x="0" y="17780"/>
                    <a:pt x="0" y="9652"/>
                    <a:pt x="5207" y="3810"/>
                  </a:cubicBezTo>
                  <a:cubicBezTo>
                    <a:pt x="8128" y="1143"/>
                    <a:pt x="11684" y="0"/>
                    <a:pt x="14986" y="0"/>
                  </a:cubicBezTo>
                  <a:close/>
                </a:path>
              </a:pathLst>
            </a:custGeom>
            <a:solidFill>
              <a:srgbClr val="FFFFFF"/>
            </a:solidFill>
          </p:spPr>
        </p:sp>
      </p:grpSp>
      <p:sp>
        <p:nvSpPr>
          <p:cNvPr name="TextBox 10" id="10"/>
          <p:cNvSpPr txBox="true"/>
          <p:nvPr/>
        </p:nvSpPr>
        <p:spPr>
          <a:xfrm rot="0">
            <a:off x="1405961" y="2498168"/>
            <a:ext cx="15476078" cy="5162550"/>
          </a:xfrm>
          <a:prstGeom prst="rect">
            <a:avLst/>
          </a:prstGeom>
        </p:spPr>
        <p:txBody>
          <a:bodyPr anchor="t" rtlCol="false" tIns="0" lIns="0" bIns="0" rIns="0">
            <a:spAutoFit/>
          </a:bodyPr>
          <a:lstStyle/>
          <a:p>
            <a:pPr algn="just">
              <a:lnSpc>
                <a:spcPts val="4560"/>
              </a:lnSpc>
              <a:spcBef>
                <a:spcPct val="0"/>
              </a:spcBef>
            </a:pPr>
            <a:r>
              <a:rPr lang="en-US" sz="3800">
                <a:solidFill>
                  <a:srgbClr val="000000"/>
                </a:solidFill>
                <a:latin typeface="Arimo Bold"/>
              </a:rPr>
              <a:t>Kegiatan PBL Minggu-6</a:t>
            </a:r>
          </a:p>
          <a:p>
            <a:pPr algn="just" marL="820421" indent="-410210" lvl="1">
              <a:lnSpc>
                <a:spcPts val="4560"/>
              </a:lnSpc>
              <a:buFont typeface="Arial"/>
              <a:buChar char="•"/>
            </a:pPr>
            <a:r>
              <a:rPr lang="en-US" sz="3800">
                <a:solidFill>
                  <a:srgbClr val="000000"/>
                </a:solidFill>
                <a:latin typeface="Arimo"/>
              </a:rPr>
              <a:t>Senin, 12 Juni 2023, semua anggota melakukan pertemuan secara daring untuk memberikan hak akses di setiap level user.</a:t>
            </a:r>
          </a:p>
          <a:p>
            <a:pPr algn="just" marL="820421" indent="-410210" lvl="1">
              <a:lnSpc>
                <a:spcPts val="4560"/>
              </a:lnSpc>
              <a:buFont typeface="Arial"/>
              <a:buChar char="•"/>
            </a:pPr>
            <a:r>
              <a:rPr lang="en-US" sz="3800">
                <a:solidFill>
                  <a:srgbClr val="000000"/>
                </a:solidFill>
                <a:latin typeface="Arimo"/>
              </a:rPr>
              <a:t>Selasa, 13 Juni 2023, semua anggota melakukan pertemuan secara daring untuk mengkoneksikan database di setiap level user yang di pimpin oleh Rayhan Kurnia Fajar.</a:t>
            </a:r>
          </a:p>
          <a:p>
            <a:pPr algn="just" marL="820421" indent="-410210" lvl="1">
              <a:lnSpc>
                <a:spcPts val="4560"/>
              </a:lnSpc>
              <a:buFont typeface="Arial"/>
              <a:buChar char="•"/>
            </a:pPr>
            <a:r>
              <a:rPr lang="en-US" sz="3800">
                <a:solidFill>
                  <a:srgbClr val="000000"/>
                </a:solidFill>
                <a:latin typeface="Arimo"/>
              </a:rPr>
              <a:t>Rabu, 14 Juni 2023, melakukan pertemuan secara daring untuk membuat halaman dashboard di setiap level user, serta pengajaran CRUD yang dipimpin oleh Rayhan Kurnia Fajar.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41408" y="7124872"/>
            <a:ext cx="4482926" cy="5044756"/>
          </a:xfrm>
          <a:custGeom>
            <a:avLst/>
            <a:gdLst/>
            <a:ahLst/>
            <a:cxnLst/>
            <a:rect r="r" b="b" t="t" l="l"/>
            <a:pathLst>
              <a:path h="5044756" w="4482926">
                <a:moveTo>
                  <a:pt x="0" y="0"/>
                </a:moveTo>
                <a:lnTo>
                  <a:pt x="4482926" y="0"/>
                </a:lnTo>
                <a:lnTo>
                  <a:pt x="4482926" y="5044756"/>
                </a:lnTo>
                <a:lnTo>
                  <a:pt x="0" y="5044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2802" y="7638154"/>
            <a:ext cx="2736500" cy="3540724"/>
          </a:xfrm>
          <a:custGeom>
            <a:avLst/>
            <a:gdLst/>
            <a:ahLst/>
            <a:cxnLst/>
            <a:rect r="r" b="b" t="t" l="l"/>
            <a:pathLst>
              <a:path h="3540724" w="2736500">
                <a:moveTo>
                  <a:pt x="0" y="0"/>
                </a:moveTo>
                <a:lnTo>
                  <a:pt x="2736500" y="0"/>
                </a:lnTo>
                <a:lnTo>
                  <a:pt x="2736500" y="3540724"/>
                </a:lnTo>
                <a:lnTo>
                  <a:pt x="0" y="3540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93470" y="-4310744"/>
            <a:ext cx="5259868" cy="5257376"/>
          </a:xfrm>
          <a:custGeom>
            <a:avLst/>
            <a:gdLst/>
            <a:ahLst/>
            <a:cxnLst/>
            <a:rect r="r" b="b" t="t" l="l"/>
            <a:pathLst>
              <a:path h="5257376" w="5259868">
                <a:moveTo>
                  <a:pt x="0" y="0"/>
                </a:moveTo>
                <a:lnTo>
                  <a:pt x="5259868" y="0"/>
                </a:lnTo>
                <a:lnTo>
                  <a:pt x="5259868" y="5257376"/>
                </a:lnTo>
                <a:lnTo>
                  <a:pt x="0" y="52573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69366" y="9203918"/>
            <a:ext cx="5246480" cy="5245768"/>
          </a:xfrm>
          <a:custGeom>
            <a:avLst/>
            <a:gdLst/>
            <a:ahLst/>
            <a:cxnLst/>
            <a:rect r="r" b="b" t="t" l="l"/>
            <a:pathLst>
              <a:path h="5245768" w="5246480">
                <a:moveTo>
                  <a:pt x="0" y="0"/>
                </a:moveTo>
                <a:lnTo>
                  <a:pt x="5246480" y="0"/>
                </a:lnTo>
                <a:lnTo>
                  <a:pt x="5246480" y="5245768"/>
                </a:lnTo>
                <a:lnTo>
                  <a:pt x="0" y="5245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88100" y="-1884806"/>
            <a:ext cx="5307158" cy="5798232"/>
          </a:xfrm>
          <a:custGeom>
            <a:avLst/>
            <a:gdLst/>
            <a:ahLst/>
            <a:cxnLst/>
            <a:rect r="r" b="b" t="t" l="l"/>
            <a:pathLst>
              <a:path h="5798232" w="5307158">
                <a:moveTo>
                  <a:pt x="0" y="0"/>
                </a:moveTo>
                <a:lnTo>
                  <a:pt x="5307158" y="0"/>
                </a:lnTo>
                <a:lnTo>
                  <a:pt x="5307158" y="5798232"/>
                </a:lnTo>
                <a:lnTo>
                  <a:pt x="0" y="57982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80214" y="9262834"/>
            <a:ext cx="319434" cy="291380"/>
          </a:xfrm>
          <a:custGeom>
            <a:avLst/>
            <a:gdLst/>
            <a:ahLst/>
            <a:cxnLst/>
            <a:rect r="r" b="b" t="t" l="l"/>
            <a:pathLst>
              <a:path h="291380" w="319434">
                <a:moveTo>
                  <a:pt x="0" y="0"/>
                </a:moveTo>
                <a:lnTo>
                  <a:pt x="319434" y="0"/>
                </a:lnTo>
                <a:lnTo>
                  <a:pt x="319434" y="291380"/>
                </a:lnTo>
                <a:lnTo>
                  <a:pt x="0" y="2913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1193332" y="7496734"/>
            <a:ext cx="4182876" cy="4180832"/>
            <a:chOff x="0" y="0"/>
            <a:chExt cx="5577168" cy="5574443"/>
          </a:xfrm>
        </p:grpSpPr>
        <p:sp>
          <p:nvSpPr>
            <p:cNvPr name="Freeform 9" id="9"/>
            <p:cNvSpPr/>
            <p:nvPr/>
          </p:nvSpPr>
          <p:spPr>
            <a:xfrm flipH="false" flipV="false" rot="0">
              <a:off x="0" y="127"/>
              <a:ext cx="5577205" cy="5574157"/>
            </a:xfrm>
            <a:custGeom>
              <a:avLst/>
              <a:gdLst/>
              <a:ahLst/>
              <a:cxnLst/>
              <a:rect r="r" b="b" t="t" l="l"/>
              <a:pathLst>
                <a:path h="5574157" w="5577205">
                  <a:moveTo>
                    <a:pt x="14986" y="0"/>
                  </a:moveTo>
                  <a:cubicBezTo>
                    <a:pt x="18415" y="0"/>
                    <a:pt x="21717" y="1270"/>
                    <a:pt x="24257" y="3937"/>
                  </a:cubicBezTo>
                  <a:lnTo>
                    <a:pt x="5571236" y="5550662"/>
                  </a:lnTo>
                  <a:cubicBezTo>
                    <a:pt x="5577205" y="5556504"/>
                    <a:pt x="5577205" y="5564632"/>
                    <a:pt x="5571236" y="5569839"/>
                  </a:cubicBezTo>
                  <a:cubicBezTo>
                    <a:pt x="5569077" y="5572760"/>
                    <a:pt x="5565394" y="5574157"/>
                    <a:pt x="5561711" y="5574157"/>
                  </a:cubicBezTo>
                  <a:cubicBezTo>
                    <a:pt x="5558790" y="5574157"/>
                    <a:pt x="5555107" y="5572633"/>
                    <a:pt x="5552186" y="5569839"/>
                  </a:cubicBezTo>
                  <a:lnTo>
                    <a:pt x="5207" y="22987"/>
                  </a:lnTo>
                  <a:cubicBezTo>
                    <a:pt x="0" y="17780"/>
                    <a:pt x="0" y="9652"/>
                    <a:pt x="5207" y="3810"/>
                  </a:cubicBezTo>
                  <a:cubicBezTo>
                    <a:pt x="8128" y="1143"/>
                    <a:pt x="11684" y="0"/>
                    <a:pt x="14986" y="0"/>
                  </a:cubicBezTo>
                  <a:close/>
                </a:path>
              </a:pathLst>
            </a:custGeom>
            <a:solidFill>
              <a:srgbClr val="FFFFFF"/>
            </a:solidFill>
          </p:spPr>
        </p:sp>
      </p:grpSp>
      <p:sp>
        <p:nvSpPr>
          <p:cNvPr name="TextBox 10" id="10"/>
          <p:cNvSpPr txBox="true"/>
          <p:nvPr/>
        </p:nvSpPr>
        <p:spPr>
          <a:xfrm rot="0">
            <a:off x="2164300" y="3409950"/>
            <a:ext cx="13959400" cy="3448050"/>
          </a:xfrm>
          <a:prstGeom prst="rect">
            <a:avLst/>
          </a:prstGeom>
        </p:spPr>
        <p:txBody>
          <a:bodyPr anchor="t" rtlCol="false" tIns="0" lIns="0" bIns="0" rIns="0">
            <a:spAutoFit/>
          </a:bodyPr>
          <a:lstStyle/>
          <a:p>
            <a:pPr algn="just">
              <a:lnSpc>
                <a:spcPts val="4560"/>
              </a:lnSpc>
              <a:spcBef>
                <a:spcPct val="0"/>
              </a:spcBef>
            </a:pPr>
            <a:r>
              <a:rPr lang="en-US" sz="3800">
                <a:solidFill>
                  <a:srgbClr val="000000"/>
                </a:solidFill>
                <a:latin typeface="Arimo Bold"/>
              </a:rPr>
              <a:t>Kegiatan PBL Minggu-7</a:t>
            </a:r>
          </a:p>
          <a:p>
            <a:pPr algn="just">
              <a:lnSpc>
                <a:spcPts val="4560"/>
              </a:lnSpc>
              <a:spcBef>
                <a:spcPct val="0"/>
              </a:spcBef>
            </a:pPr>
            <a:r>
              <a:rPr lang="en-US" sz="3800">
                <a:solidFill>
                  <a:srgbClr val="000000"/>
                </a:solidFill>
                <a:latin typeface="Arimo"/>
              </a:rPr>
              <a:t>19 – 21 Juni 2023 melakukan pertemuan secara luring dengan detail tugas seluruh semester 2 membuat poster yang dipimpin oleh Ahmad Arief Maulana. Lalu melanjutkan pengerjaan web dengan menambahkan fitur crud ke dalam sistem dan  Migrate database kedalam sistem yang dikerjakan oleh semester 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5394" y="1428656"/>
            <a:ext cx="12357212" cy="6274398"/>
          </a:xfrm>
          <a:custGeom>
            <a:avLst/>
            <a:gdLst/>
            <a:ahLst/>
            <a:cxnLst/>
            <a:rect r="r" b="b" t="t" l="l"/>
            <a:pathLst>
              <a:path h="6274398" w="12357212">
                <a:moveTo>
                  <a:pt x="0" y="0"/>
                </a:moveTo>
                <a:lnTo>
                  <a:pt x="12357212" y="0"/>
                </a:lnTo>
                <a:lnTo>
                  <a:pt x="12357212" y="6274398"/>
                </a:lnTo>
                <a:lnTo>
                  <a:pt x="0" y="6274398"/>
                </a:lnTo>
                <a:lnTo>
                  <a:pt x="0" y="0"/>
                </a:lnTo>
                <a:close/>
              </a:path>
            </a:pathLst>
          </a:custGeom>
          <a:blipFill>
            <a:blip r:embed="rId4"/>
            <a:stretch>
              <a:fillRect l="0" t="0" r="0" b="0"/>
            </a:stretch>
          </a:blipFill>
        </p:spPr>
      </p:sp>
      <p:sp>
        <p:nvSpPr>
          <p:cNvPr name="TextBox 4" id="4"/>
          <p:cNvSpPr txBox="true"/>
          <p:nvPr/>
        </p:nvSpPr>
        <p:spPr>
          <a:xfrm rot="0">
            <a:off x="-141759" y="8047790"/>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Function Tambah Data Kompensasi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41408" y="7124872"/>
            <a:ext cx="4482926" cy="5044756"/>
          </a:xfrm>
          <a:custGeom>
            <a:avLst/>
            <a:gdLst/>
            <a:ahLst/>
            <a:cxnLst/>
            <a:rect r="r" b="b" t="t" l="l"/>
            <a:pathLst>
              <a:path h="5044756" w="4482926">
                <a:moveTo>
                  <a:pt x="0" y="0"/>
                </a:moveTo>
                <a:lnTo>
                  <a:pt x="4482926" y="0"/>
                </a:lnTo>
                <a:lnTo>
                  <a:pt x="4482926" y="5044756"/>
                </a:lnTo>
                <a:lnTo>
                  <a:pt x="0" y="5044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2802" y="7638154"/>
            <a:ext cx="2736500" cy="3540724"/>
          </a:xfrm>
          <a:custGeom>
            <a:avLst/>
            <a:gdLst/>
            <a:ahLst/>
            <a:cxnLst/>
            <a:rect r="r" b="b" t="t" l="l"/>
            <a:pathLst>
              <a:path h="3540724" w="2736500">
                <a:moveTo>
                  <a:pt x="0" y="0"/>
                </a:moveTo>
                <a:lnTo>
                  <a:pt x="2736500" y="0"/>
                </a:lnTo>
                <a:lnTo>
                  <a:pt x="2736500" y="3540724"/>
                </a:lnTo>
                <a:lnTo>
                  <a:pt x="0" y="3540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93470" y="-4310744"/>
            <a:ext cx="5259868" cy="5257376"/>
          </a:xfrm>
          <a:custGeom>
            <a:avLst/>
            <a:gdLst/>
            <a:ahLst/>
            <a:cxnLst/>
            <a:rect r="r" b="b" t="t" l="l"/>
            <a:pathLst>
              <a:path h="5257376" w="5259868">
                <a:moveTo>
                  <a:pt x="0" y="0"/>
                </a:moveTo>
                <a:lnTo>
                  <a:pt x="5259868" y="0"/>
                </a:lnTo>
                <a:lnTo>
                  <a:pt x="5259868" y="5257376"/>
                </a:lnTo>
                <a:lnTo>
                  <a:pt x="0" y="52573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69366" y="9203918"/>
            <a:ext cx="5246480" cy="5245768"/>
          </a:xfrm>
          <a:custGeom>
            <a:avLst/>
            <a:gdLst/>
            <a:ahLst/>
            <a:cxnLst/>
            <a:rect r="r" b="b" t="t" l="l"/>
            <a:pathLst>
              <a:path h="5245768" w="5246480">
                <a:moveTo>
                  <a:pt x="0" y="0"/>
                </a:moveTo>
                <a:lnTo>
                  <a:pt x="5246480" y="0"/>
                </a:lnTo>
                <a:lnTo>
                  <a:pt x="5246480" y="5245768"/>
                </a:lnTo>
                <a:lnTo>
                  <a:pt x="0" y="5245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88100" y="-1884806"/>
            <a:ext cx="5307158" cy="5798232"/>
          </a:xfrm>
          <a:custGeom>
            <a:avLst/>
            <a:gdLst/>
            <a:ahLst/>
            <a:cxnLst/>
            <a:rect r="r" b="b" t="t" l="l"/>
            <a:pathLst>
              <a:path h="5798232" w="5307158">
                <a:moveTo>
                  <a:pt x="0" y="0"/>
                </a:moveTo>
                <a:lnTo>
                  <a:pt x="5307158" y="0"/>
                </a:lnTo>
                <a:lnTo>
                  <a:pt x="5307158" y="5798232"/>
                </a:lnTo>
                <a:lnTo>
                  <a:pt x="0" y="57982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80214" y="9262834"/>
            <a:ext cx="319434" cy="291380"/>
          </a:xfrm>
          <a:custGeom>
            <a:avLst/>
            <a:gdLst/>
            <a:ahLst/>
            <a:cxnLst/>
            <a:rect r="r" b="b" t="t" l="l"/>
            <a:pathLst>
              <a:path h="291380" w="319434">
                <a:moveTo>
                  <a:pt x="0" y="0"/>
                </a:moveTo>
                <a:lnTo>
                  <a:pt x="319434" y="0"/>
                </a:lnTo>
                <a:lnTo>
                  <a:pt x="319434" y="291380"/>
                </a:lnTo>
                <a:lnTo>
                  <a:pt x="0" y="2913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1193332" y="7496734"/>
            <a:ext cx="4182876" cy="4180832"/>
            <a:chOff x="0" y="0"/>
            <a:chExt cx="5577168" cy="5574443"/>
          </a:xfrm>
        </p:grpSpPr>
        <p:sp>
          <p:nvSpPr>
            <p:cNvPr name="Freeform 9" id="9"/>
            <p:cNvSpPr/>
            <p:nvPr/>
          </p:nvSpPr>
          <p:spPr>
            <a:xfrm flipH="false" flipV="false" rot="0">
              <a:off x="0" y="127"/>
              <a:ext cx="5577205" cy="5574157"/>
            </a:xfrm>
            <a:custGeom>
              <a:avLst/>
              <a:gdLst/>
              <a:ahLst/>
              <a:cxnLst/>
              <a:rect r="r" b="b" t="t" l="l"/>
              <a:pathLst>
                <a:path h="5574157" w="5577205">
                  <a:moveTo>
                    <a:pt x="14986" y="0"/>
                  </a:moveTo>
                  <a:cubicBezTo>
                    <a:pt x="18415" y="0"/>
                    <a:pt x="21717" y="1270"/>
                    <a:pt x="24257" y="3937"/>
                  </a:cubicBezTo>
                  <a:lnTo>
                    <a:pt x="5571236" y="5550662"/>
                  </a:lnTo>
                  <a:cubicBezTo>
                    <a:pt x="5577205" y="5556504"/>
                    <a:pt x="5577205" y="5564632"/>
                    <a:pt x="5571236" y="5569839"/>
                  </a:cubicBezTo>
                  <a:cubicBezTo>
                    <a:pt x="5569077" y="5572760"/>
                    <a:pt x="5565394" y="5574157"/>
                    <a:pt x="5561711" y="5574157"/>
                  </a:cubicBezTo>
                  <a:cubicBezTo>
                    <a:pt x="5558790" y="5574157"/>
                    <a:pt x="5555107" y="5572633"/>
                    <a:pt x="5552186" y="5569839"/>
                  </a:cubicBezTo>
                  <a:lnTo>
                    <a:pt x="5207" y="22987"/>
                  </a:lnTo>
                  <a:cubicBezTo>
                    <a:pt x="0" y="17780"/>
                    <a:pt x="0" y="9652"/>
                    <a:pt x="5207" y="3810"/>
                  </a:cubicBezTo>
                  <a:cubicBezTo>
                    <a:pt x="8128" y="1143"/>
                    <a:pt x="11684" y="0"/>
                    <a:pt x="14986" y="0"/>
                  </a:cubicBezTo>
                  <a:close/>
                </a:path>
              </a:pathLst>
            </a:custGeom>
            <a:solidFill>
              <a:srgbClr val="FFFFFF"/>
            </a:solidFill>
          </p:spPr>
        </p:sp>
      </p:grpSp>
      <p:sp>
        <p:nvSpPr>
          <p:cNvPr name="TextBox 10" id="10"/>
          <p:cNvSpPr txBox="true"/>
          <p:nvPr/>
        </p:nvSpPr>
        <p:spPr>
          <a:xfrm rot="0">
            <a:off x="2297223" y="1981200"/>
            <a:ext cx="13693554" cy="6305550"/>
          </a:xfrm>
          <a:prstGeom prst="rect">
            <a:avLst/>
          </a:prstGeom>
        </p:spPr>
        <p:txBody>
          <a:bodyPr anchor="t" rtlCol="false" tIns="0" lIns="0" bIns="0" rIns="0">
            <a:spAutoFit/>
          </a:bodyPr>
          <a:lstStyle/>
          <a:p>
            <a:pPr>
              <a:lnSpc>
                <a:spcPts val="4560"/>
              </a:lnSpc>
              <a:spcBef>
                <a:spcPct val="0"/>
              </a:spcBef>
            </a:pPr>
            <a:r>
              <a:rPr lang="en-US" sz="3800">
                <a:solidFill>
                  <a:srgbClr val="000000"/>
                </a:solidFill>
                <a:latin typeface="Arimo Bold"/>
              </a:rPr>
              <a:t>Kegiatan PBL Minggu-8</a:t>
            </a:r>
          </a:p>
          <a:p>
            <a:pPr marL="820421" indent="-410210" lvl="1">
              <a:lnSpc>
                <a:spcPts val="4560"/>
              </a:lnSpc>
              <a:buFont typeface="Arial"/>
              <a:buChar char="•"/>
            </a:pPr>
            <a:r>
              <a:rPr lang="en-US" sz="3800">
                <a:solidFill>
                  <a:srgbClr val="000000"/>
                </a:solidFill>
                <a:latin typeface="Arimo"/>
              </a:rPr>
              <a:t>Senin, 26 Juni 2023 melakukan pertemuan secara daring untuk memulai progres pengerjaan laporan akhir yang dipimpin oleh Masyita Ratu Diba dan melanjutkan progres pembuatan web yang dipimpin oleh Rayhan Kurnia Fajar.</a:t>
            </a:r>
          </a:p>
          <a:p>
            <a:pPr marL="820421" indent="-410210" lvl="1">
              <a:lnSpc>
                <a:spcPts val="4560"/>
              </a:lnSpc>
              <a:buFont typeface="Arial"/>
              <a:buChar char="•"/>
            </a:pPr>
            <a:r>
              <a:rPr lang="en-US" sz="3800">
                <a:solidFill>
                  <a:srgbClr val="000000"/>
                </a:solidFill>
                <a:latin typeface="Arimo"/>
              </a:rPr>
              <a:t>Selasa, 4 Juli 2023 melakukan pertemuan secara daring dengan Manager Proyek untuk membahas perkembangan pengerjaan Web.</a:t>
            </a:r>
          </a:p>
          <a:p>
            <a:pPr marL="820421" indent="-410210" lvl="1">
              <a:lnSpc>
                <a:spcPts val="4560"/>
              </a:lnSpc>
              <a:buFont typeface="Arial"/>
              <a:buChar char="•"/>
            </a:pPr>
            <a:r>
              <a:rPr lang="en-US" sz="3800">
                <a:solidFill>
                  <a:srgbClr val="000000"/>
                </a:solidFill>
                <a:latin typeface="Arimo"/>
              </a:rPr>
              <a:t>Rabu, 5 Juli 2023 melakukan pertemuan secara luring untuk membahas lanjutan pengerjaan laporan akhir, poster dan juga web.</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41408" y="7124872"/>
            <a:ext cx="4482926" cy="5044756"/>
          </a:xfrm>
          <a:custGeom>
            <a:avLst/>
            <a:gdLst/>
            <a:ahLst/>
            <a:cxnLst/>
            <a:rect r="r" b="b" t="t" l="l"/>
            <a:pathLst>
              <a:path h="5044756" w="4482926">
                <a:moveTo>
                  <a:pt x="0" y="0"/>
                </a:moveTo>
                <a:lnTo>
                  <a:pt x="4482926" y="0"/>
                </a:lnTo>
                <a:lnTo>
                  <a:pt x="4482926" y="5044756"/>
                </a:lnTo>
                <a:lnTo>
                  <a:pt x="0" y="5044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2802" y="7638154"/>
            <a:ext cx="2736500" cy="3540724"/>
          </a:xfrm>
          <a:custGeom>
            <a:avLst/>
            <a:gdLst/>
            <a:ahLst/>
            <a:cxnLst/>
            <a:rect r="r" b="b" t="t" l="l"/>
            <a:pathLst>
              <a:path h="3540724" w="2736500">
                <a:moveTo>
                  <a:pt x="0" y="0"/>
                </a:moveTo>
                <a:lnTo>
                  <a:pt x="2736500" y="0"/>
                </a:lnTo>
                <a:lnTo>
                  <a:pt x="2736500" y="3540724"/>
                </a:lnTo>
                <a:lnTo>
                  <a:pt x="0" y="3540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93470" y="-4310744"/>
            <a:ext cx="5259868" cy="5257376"/>
          </a:xfrm>
          <a:custGeom>
            <a:avLst/>
            <a:gdLst/>
            <a:ahLst/>
            <a:cxnLst/>
            <a:rect r="r" b="b" t="t" l="l"/>
            <a:pathLst>
              <a:path h="5257376" w="5259868">
                <a:moveTo>
                  <a:pt x="0" y="0"/>
                </a:moveTo>
                <a:lnTo>
                  <a:pt x="5259868" y="0"/>
                </a:lnTo>
                <a:lnTo>
                  <a:pt x="5259868" y="5257376"/>
                </a:lnTo>
                <a:lnTo>
                  <a:pt x="0" y="52573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69366" y="9203918"/>
            <a:ext cx="5246480" cy="5245768"/>
          </a:xfrm>
          <a:custGeom>
            <a:avLst/>
            <a:gdLst/>
            <a:ahLst/>
            <a:cxnLst/>
            <a:rect r="r" b="b" t="t" l="l"/>
            <a:pathLst>
              <a:path h="5245768" w="5246480">
                <a:moveTo>
                  <a:pt x="0" y="0"/>
                </a:moveTo>
                <a:lnTo>
                  <a:pt x="5246480" y="0"/>
                </a:lnTo>
                <a:lnTo>
                  <a:pt x="5246480" y="5245768"/>
                </a:lnTo>
                <a:lnTo>
                  <a:pt x="0" y="5245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88100" y="-1884806"/>
            <a:ext cx="5307158" cy="5798232"/>
          </a:xfrm>
          <a:custGeom>
            <a:avLst/>
            <a:gdLst/>
            <a:ahLst/>
            <a:cxnLst/>
            <a:rect r="r" b="b" t="t" l="l"/>
            <a:pathLst>
              <a:path h="5798232" w="5307158">
                <a:moveTo>
                  <a:pt x="0" y="0"/>
                </a:moveTo>
                <a:lnTo>
                  <a:pt x="5307158" y="0"/>
                </a:lnTo>
                <a:lnTo>
                  <a:pt x="5307158" y="5798232"/>
                </a:lnTo>
                <a:lnTo>
                  <a:pt x="0" y="57982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80214" y="9262834"/>
            <a:ext cx="319434" cy="291380"/>
          </a:xfrm>
          <a:custGeom>
            <a:avLst/>
            <a:gdLst/>
            <a:ahLst/>
            <a:cxnLst/>
            <a:rect r="r" b="b" t="t" l="l"/>
            <a:pathLst>
              <a:path h="291380" w="319434">
                <a:moveTo>
                  <a:pt x="0" y="0"/>
                </a:moveTo>
                <a:lnTo>
                  <a:pt x="319434" y="0"/>
                </a:lnTo>
                <a:lnTo>
                  <a:pt x="319434" y="291380"/>
                </a:lnTo>
                <a:lnTo>
                  <a:pt x="0" y="2913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1193332" y="7496734"/>
            <a:ext cx="4182876" cy="4180832"/>
            <a:chOff x="0" y="0"/>
            <a:chExt cx="5577168" cy="5574443"/>
          </a:xfrm>
        </p:grpSpPr>
        <p:sp>
          <p:nvSpPr>
            <p:cNvPr name="Freeform 9" id="9"/>
            <p:cNvSpPr/>
            <p:nvPr/>
          </p:nvSpPr>
          <p:spPr>
            <a:xfrm flipH="false" flipV="false" rot="0">
              <a:off x="0" y="127"/>
              <a:ext cx="5577205" cy="5574157"/>
            </a:xfrm>
            <a:custGeom>
              <a:avLst/>
              <a:gdLst/>
              <a:ahLst/>
              <a:cxnLst/>
              <a:rect r="r" b="b" t="t" l="l"/>
              <a:pathLst>
                <a:path h="5574157" w="5577205">
                  <a:moveTo>
                    <a:pt x="14986" y="0"/>
                  </a:moveTo>
                  <a:cubicBezTo>
                    <a:pt x="18415" y="0"/>
                    <a:pt x="21717" y="1270"/>
                    <a:pt x="24257" y="3937"/>
                  </a:cubicBezTo>
                  <a:lnTo>
                    <a:pt x="5571236" y="5550662"/>
                  </a:lnTo>
                  <a:cubicBezTo>
                    <a:pt x="5577205" y="5556504"/>
                    <a:pt x="5577205" y="5564632"/>
                    <a:pt x="5571236" y="5569839"/>
                  </a:cubicBezTo>
                  <a:cubicBezTo>
                    <a:pt x="5569077" y="5572760"/>
                    <a:pt x="5565394" y="5574157"/>
                    <a:pt x="5561711" y="5574157"/>
                  </a:cubicBezTo>
                  <a:cubicBezTo>
                    <a:pt x="5558790" y="5574157"/>
                    <a:pt x="5555107" y="5572633"/>
                    <a:pt x="5552186" y="5569839"/>
                  </a:cubicBezTo>
                  <a:lnTo>
                    <a:pt x="5207" y="22987"/>
                  </a:lnTo>
                  <a:cubicBezTo>
                    <a:pt x="0" y="17780"/>
                    <a:pt x="0" y="9652"/>
                    <a:pt x="5207" y="3810"/>
                  </a:cubicBezTo>
                  <a:cubicBezTo>
                    <a:pt x="8128" y="1143"/>
                    <a:pt x="11684" y="0"/>
                    <a:pt x="14986" y="0"/>
                  </a:cubicBezTo>
                  <a:close/>
                </a:path>
              </a:pathLst>
            </a:custGeom>
            <a:solidFill>
              <a:srgbClr val="FFFFFF"/>
            </a:solidFill>
          </p:spPr>
        </p:sp>
      </p:grpSp>
      <p:sp>
        <p:nvSpPr>
          <p:cNvPr name="TextBox 10" id="10"/>
          <p:cNvSpPr txBox="true"/>
          <p:nvPr/>
        </p:nvSpPr>
        <p:spPr>
          <a:xfrm rot="0">
            <a:off x="1855392" y="1981200"/>
            <a:ext cx="14577216" cy="6305550"/>
          </a:xfrm>
          <a:prstGeom prst="rect">
            <a:avLst/>
          </a:prstGeom>
        </p:spPr>
        <p:txBody>
          <a:bodyPr anchor="t" rtlCol="false" tIns="0" lIns="0" bIns="0" rIns="0">
            <a:spAutoFit/>
          </a:bodyPr>
          <a:lstStyle/>
          <a:p>
            <a:pPr algn="just">
              <a:lnSpc>
                <a:spcPts val="4560"/>
              </a:lnSpc>
              <a:spcBef>
                <a:spcPct val="0"/>
              </a:spcBef>
            </a:pPr>
            <a:r>
              <a:rPr lang="en-US" sz="3800">
                <a:solidFill>
                  <a:srgbClr val="000000"/>
                </a:solidFill>
                <a:latin typeface="Arimo Bold"/>
              </a:rPr>
              <a:t>Kegiatan PBL Minggu-9</a:t>
            </a:r>
          </a:p>
          <a:p>
            <a:pPr algn="just" marL="820421" indent="-410210" lvl="1">
              <a:lnSpc>
                <a:spcPts val="4560"/>
              </a:lnSpc>
              <a:buFont typeface="Arial"/>
              <a:buChar char="•"/>
            </a:pPr>
            <a:r>
              <a:rPr lang="en-US" sz="3800">
                <a:solidFill>
                  <a:srgbClr val="000000"/>
                </a:solidFill>
                <a:latin typeface="Arimo"/>
              </a:rPr>
              <a:t>10-19 Juli 2023 melakukan pertemuan secara daring untuk menyelesaikan pembuatan Web yang dipimpin oleh Rayhan Kurnia Fajar</a:t>
            </a:r>
          </a:p>
          <a:p>
            <a:pPr algn="just" marL="820421" indent="-410210" lvl="1">
              <a:lnSpc>
                <a:spcPts val="4560"/>
              </a:lnSpc>
              <a:buFont typeface="Arial"/>
              <a:buChar char="•"/>
            </a:pPr>
            <a:r>
              <a:rPr lang="en-US" sz="3800">
                <a:solidFill>
                  <a:srgbClr val="000000"/>
                </a:solidFill>
                <a:latin typeface="Arimo"/>
              </a:rPr>
              <a:t>Kamis, 13 Juli 2023 melakukan pertemuan secara daring untuk merevisi pembuatan poster yang dilakukan oleh semester 2 dan dipimpin oleh Ahmad Arief Maulana.</a:t>
            </a:r>
          </a:p>
          <a:p>
            <a:pPr algn="just" marL="820421" indent="-410210" lvl="1">
              <a:lnSpc>
                <a:spcPts val="4560"/>
              </a:lnSpc>
              <a:buFont typeface="Arial"/>
              <a:buChar char="•"/>
            </a:pPr>
            <a:r>
              <a:rPr lang="en-US" sz="3800">
                <a:solidFill>
                  <a:srgbClr val="000000"/>
                </a:solidFill>
                <a:latin typeface="Arimo"/>
              </a:rPr>
              <a:t>Sabtu, 15 Juli 2023 melakukan pertemuan secara daring untuk membahas pembuatan Powerpoint yang dipimpin oleh Muhammad Rizqi Ramadhani.</a:t>
            </a:r>
          </a:p>
          <a:p>
            <a:pPr algn="just">
              <a:lnSpc>
                <a:spcPts val="456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4973099" y="-14128693"/>
            <a:ext cx="26487550" cy="20065710"/>
          </a:xfrm>
          <a:custGeom>
            <a:avLst/>
            <a:gdLst/>
            <a:ahLst/>
            <a:cxnLst/>
            <a:rect r="r" b="b" t="t" l="l"/>
            <a:pathLst>
              <a:path h="20065710" w="26487550">
                <a:moveTo>
                  <a:pt x="0" y="0"/>
                </a:moveTo>
                <a:lnTo>
                  <a:pt x="26487550" y="0"/>
                </a:lnTo>
                <a:lnTo>
                  <a:pt x="26487550" y="20065710"/>
                </a:lnTo>
                <a:lnTo>
                  <a:pt x="0" y="20065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1425" y="952900"/>
            <a:ext cx="15225150" cy="942975"/>
          </a:xfrm>
          <a:prstGeom prst="rect">
            <a:avLst/>
          </a:prstGeom>
        </p:spPr>
        <p:txBody>
          <a:bodyPr anchor="t" rtlCol="false" tIns="0" lIns="0" bIns="0" rIns="0">
            <a:spAutoFit/>
          </a:bodyPr>
          <a:lstStyle/>
          <a:p>
            <a:pPr algn="l">
              <a:lnSpc>
                <a:spcPts val="7200"/>
              </a:lnSpc>
            </a:pPr>
            <a:r>
              <a:rPr lang="en-US" sz="6000">
                <a:solidFill>
                  <a:srgbClr val="044257"/>
                </a:solidFill>
                <a:latin typeface="Arimo Bold"/>
              </a:rPr>
              <a:t>Daftar Isi</a:t>
            </a:r>
          </a:p>
        </p:txBody>
      </p:sp>
      <p:sp>
        <p:nvSpPr>
          <p:cNvPr name="TextBox 4" id="4"/>
          <p:cNvSpPr txBox="true"/>
          <p:nvPr/>
        </p:nvSpPr>
        <p:spPr>
          <a:xfrm rot="0">
            <a:off x="3198139" y="2269600"/>
            <a:ext cx="5382242" cy="609600"/>
          </a:xfrm>
          <a:prstGeom prst="rect">
            <a:avLst/>
          </a:prstGeom>
        </p:spPr>
        <p:txBody>
          <a:bodyPr anchor="t" rtlCol="false" tIns="0" lIns="0" bIns="0" rIns="0">
            <a:spAutoFit/>
          </a:bodyPr>
          <a:lstStyle/>
          <a:p>
            <a:pPr algn="l">
              <a:lnSpc>
                <a:spcPts val="4799"/>
              </a:lnSpc>
            </a:pPr>
            <a:r>
              <a:rPr lang="en-US" sz="3999">
                <a:solidFill>
                  <a:srgbClr val="044257"/>
                </a:solidFill>
                <a:latin typeface="Arimo Bold"/>
              </a:rPr>
              <a:t>Pendahuluan</a:t>
            </a:r>
          </a:p>
        </p:txBody>
      </p:sp>
      <p:sp>
        <p:nvSpPr>
          <p:cNvPr name="TextBox 5" id="5"/>
          <p:cNvSpPr txBox="true"/>
          <p:nvPr/>
        </p:nvSpPr>
        <p:spPr>
          <a:xfrm rot="0">
            <a:off x="2503858" y="4868104"/>
            <a:ext cx="716300" cy="609600"/>
          </a:xfrm>
          <a:prstGeom prst="rect">
            <a:avLst/>
          </a:prstGeom>
        </p:spPr>
        <p:txBody>
          <a:bodyPr anchor="t" rtlCol="false" tIns="0" lIns="0" bIns="0" rIns="0">
            <a:spAutoFit/>
          </a:bodyPr>
          <a:lstStyle/>
          <a:p>
            <a:pPr algn="l">
              <a:lnSpc>
                <a:spcPts val="4799"/>
              </a:lnSpc>
            </a:pPr>
            <a:r>
              <a:rPr lang="en-US" sz="3999">
                <a:solidFill>
                  <a:srgbClr val="044257"/>
                </a:solidFill>
                <a:latin typeface="Arimo Bold"/>
              </a:rPr>
              <a:t>02 </a:t>
            </a:r>
          </a:p>
        </p:txBody>
      </p:sp>
      <p:sp>
        <p:nvSpPr>
          <p:cNvPr name="TextBox 6" id="6"/>
          <p:cNvSpPr txBox="true"/>
          <p:nvPr/>
        </p:nvSpPr>
        <p:spPr>
          <a:xfrm rot="0">
            <a:off x="3198139" y="3319463"/>
            <a:ext cx="5382150" cy="476250"/>
          </a:xfrm>
          <a:prstGeom prst="rect">
            <a:avLst/>
          </a:prstGeom>
        </p:spPr>
        <p:txBody>
          <a:bodyPr anchor="t" rtlCol="false" tIns="0" lIns="0" bIns="0" rIns="0">
            <a:spAutoFit/>
          </a:bodyPr>
          <a:lstStyle/>
          <a:p>
            <a:pPr algn="l">
              <a:lnSpc>
                <a:spcPts val="3600"/>
              </a:lnSpc>
            </a:pPr>
            <a:r>
              <a:rPr lang="en-US" sz="3000">
                <a:solidFill>
                  <a:srgbClr val="008080"/>
                </a:solidFill>
                <a:latin typeface="Arimo Bold"/>
              </a:rPr>
              <a:t>Tujuan dan Manfaat</a:t>
            </a:r>
          </a:p>
        </p:txBody>
      </p:sp>
      <p:sp>
        <p:nvSpPr>
          <p:cNvPr name="AutoShape 7" id="7"/>
          <p:cNvSpPr/>
          <p:nvPr/>
        </p:nvSpPr>
        <p:spPr>
          <a:xfrm flipV="true">
            <a:off x="1531503" y="1895875"/>
            <a:ext cx="5624745" cy="4762"/>
          </a:xfrm>
          <a:prstGeom prst="line">
            <a:avLst/>
          </a:prstGeom>
          <a:ln cap="rnd" w="9525">
            <a:solidFill>
              <a:srgbClr val="044257"/>
            </a:solidFill>
            <a:prstDash val="solid"/>
            <a:headEnd type="none" len="sm" w="sm"/>
            <a:tailEnd type="none" len="sm" w="sm"/>
          </a:ln>
        </p:spPr>
      </p:sp>
      <p:sp>
        <p:nvSpPr>
          <p:cNvPr name="TextBox 8" id="8"/>
          <p:cNvSpPr txBox="true"/>
          <p:nvPr/>
        </p:nvSpPr>
        <p:spPr>
          <a:xfrm rot="0">
            <a:off x="2491320" y="7274223"/>
            <a:ext cx="704850" cy="609600"/>
          </a:xfrm>
          <a:prstGeom prst="rect">
            <a:avLst/>
          </a:prstGeom>
        </p:spPr>
        <p:txBody>
          <a:bodyPr anchor="t" rtlCol="false" tIns="0" lIns="0" bIns="0" rIns="0">
            <a:spAutoFit/>
          </a:bodyPr>
          <a:lstStyle/>
          <a:p>
            <a:pPr algn="l">
              <a:lnSpc>
                <a:spcPts val="4799"/>
              </a:lnSpc>
            </a:pPr>
            <a:r>
              <a:rPr lang="en-US" sz="3999">
                <a:solidFill>
                  <a:srgbClr val="044257"/>
                </a:solidFill>
                <a:latin typeface="Arimo Bold"/>
              </a:rPr>
              <a:t>03</a:t>
            </a:r>
          </a:p>
        </p:txBody>
      </p:sp>
      <p:sp>
        <p:nvSpPr>
          <p:cNvPr name="TextBox 9" id="9"/>
          <p:cNvSpPr txBox="true"/>
          <p:nvPr/>
        </p:nvSpPr>
        <p:spPr>
          <a:xfrm rot="0">
            <a:off x="2503858" y="2269600"/>
            <a:ext cx="694281" cy="609600"/>
          </a:xfrm>
          <a:prstGeom prst="rect">
            <a:avLst/>
          </a:prstGeom>
        </p:spPr>
        <p:txBody>
          <a:bodyPr anchor="t" rtlCol="false" tIns="0" lIns="0" bIns="0" rIns="0">
            <a:spAutoFit/>
          </a:bodyPr>
          <a:lstStyle/>
          <a:p>
            <a:pPr algn="l">
              <a:lnSpc>
                <a:spcPts val="4799"/>
              </a:lnSpc>
            </a:pPr>
            <a:r>
              <a:rPr lang="en-US" sz="3999">
                <a:solidFill>
                  <a:srgbClr val="044257"/>
                </a:solidFill>
                <a:latin typeface="Arimo Bold"/>
              </a:rPr>
              <a:t>01</a:t>
            </a:r>
          </a:p>
        </p:txBody>
      </p:sp>
      <p:sp>
        <p:nvSpPr>
          <p:cNvPr name="TextBox 10" id="10"/>
          <p:cNvSpPr txBox="true"/>
          <p:nvPr/>
        </p:nvSpPr>
        <p:spPr>
          <a:xfrm rot="0">
            <a:off x="3198231" y="2862263"/>
            <a:ext cx="5382150" cy="476250"/>
          </a:xfrm>
          <a:prstGeom prst="rect">
            <a:avLst/>
          </a:prstGeom>
        </p:spPr>
        <p:txBody>
          <a:bodyPr anchor="t" rtlCol="false" tIns="0" lIns="0" bIns="0" rIns="0">
            <a:spAutoFit/>
          </a:bodyPr>
          <a:lstStyle/>
          <a:p>
            <a:pPr algn="l">
              <a:lnSpc>
                <a:spcPts val="3600"/>
              </a:lnSpc>
            </a:pPr>
            <a:r>
              <a:rPr lang="en-US" sz="3000">
                <a:solidFill>
                  <a:srgbClr val="008080"/>
                </a:solidFill>
                <a:latin typeface="Arimo Bold"/>
              </a:rPr>
              <a:t>Latar Belakang</a:t>
            </a:r>
          </a:p>
        </p:txBody>
      </p:sp>
      <p:sp>
        <p:nvSpPr>
          <p:cNvPr name="TextBox 11" id="11"/>
          <p:cNvSpPr txBox="true"/>
          <p:nvPr/>
        </p:nvSpPr>
        <p:spPr>
          <a:xfrm rot="0">
            <a:off x="3220158" y="4868104"/>
            <a:ext cx="5382150" cy="609600"/>
          </a:xfrm>
          <a:prstGeom prst="rect">
            <a:avLst/>
          </a:prstGeom>
        </p:spPr>
        <p:txBody>
          <a:bodyPr anchor="t" rtlCol="false" tIns="0" lIns="0" bIns="0" rIns="0">
            <a:spAutoFit/>
          </a:bodyPr>
          <a:lstStyle/>
          <a:p>
            <a:pPr algn="l">
              <a:lnSpc>
                <a:spcPts val="4799"/>
              </a:lnSpc>
            </a:pPr>
            <a:r>
              <a:rPr lang="en-US" sz="3999">
                <a:solidFill>
                  <a:srgbClr val="044257"/>
                </a:solidFill>
                <a:latin typeface="Arimo Bold"/>
              </a:rPr>
              <a:t>Uraian Kegiatan</a:t>
            </a:r>
          </a:p>
        </p:txBody>
      </p:sp>
      <p:sp>
        <p:nvSpPr>
          <p:cNvPr name="TextBox 12" id="12"/>
          <p:cNvSpPr txBox="true"/>
          <p:nvPr/>
        </p:nvSpPr>
        <p:spPr>
          <a:xfrm rot="0">
            <a:off x="3198139" y="3761319"/>
            <a:ext cx="5382150" cy="476250"/>
          </a:xfrm>
          <a:prstGeom prst="rect">
            <a:avLst/>
          </a:prstGeom>
        </p:spPr>
        <p:txBody>
          <a:bodyPr anchor="t" rtlCol="false" tIns="0" lIns="0" bIns="0" rIns="0">
            <a:spAutoFit/>
          </a:bodyPr>
          <a:lstStyle/>
          <a:p>
            <a:pPr algn="l">
              <a:lnSpc>
                <a:spcPts val="3600"/>
              </a:lnSpc>
            </a:pPr>
            <a:r>
              <a:rPr lang="en-US" sz="3000">
                <a:solidFill>
                  <a:srgbClr val="008080"/>
                </a:solidFill>
                <a:latin typeface="Arimo Bold"/>
              </a:rPr>
              <a:t>Ruang Lingkup Proyek</a:t>
            </a:r>
          </a:p>
        </p:txBody>
      </p:sp>
      <p:sp>
        <p:nvSpPr>
          <p:cNvPr name="TextBox 13" id="13"/>
          <p:cNvSpPr txBox="true"/>
          <p:nvPr/>
        </p:nvSpPr>
        <p:spPr>
          <a:xfrm rot="0">
            <a:off x="3220158" y="5460767"/>
            <a:ext cx="6884943" cy="476250"/>
          </a:xfrm>
          <a:prstGeom prst="rect">
            <a:avLst/>
          </a:prstGeom>
        </p:spPr>
        <p:txBody>
          <a:bodyPr anchor="t" rtlCol="false" tIns="0" lIns="0" bIns="0" rIns="0">
            <a:spAutoFit/>
          </a:bodyPr>
          <a:lstStyle/>
          <a:p>
            <a:pPr algn="l">
              <a:lnSpc>
                <a:spcPts val="3600"/>
              </a:lnSpc>
            </a:pPr>
            <a:r>
              <a:rPr lang="en-US" sz="3000">
                <a:solidFill>
                  <a:srgbClr val="008080"/>
                </a:solidFill>
                <a:latin typeface="Arimo Bold"/>
              </a:rPr>
              <a:t>Daftar Kegiatan PBL Secara Umum</a:t>
            </a:r>
          </a:p>
        </p:txBody>
      </p:sp>
      <p:sp>
        <p:nvSpPr>
          <p:cNvPr name="TextBox 14" id="14"/>
          <p:cNvSpPr txBox="true"/>
          <p:nvPr/>
        </p:nvSpPr>
        <p:spPr>
          <a:xfrm rot="0">
            <a:off x="3220158" y="5902623"/>
            <a:ext cx="6884943" cy="476250"/>
          </a:xfrm>
          <a:prstGeom prst="rect">
            <a:avLst/>
          </a:prstGeom>
        </p:spPr>
        <p:txBody>
          <a:bodyPr anchor="t" rtlCol="false" tIns="0" lIns="0" bIns="0" rIns="0">
            <a:spAutoFit/>
          </a:bodyPr>
          <a:lstStyle/>
          <a:p>
            <a:pPr algn="l">
              <a:lnSpc>
                <a:spcPts val="3600"/>
              </a:lnSpc>
            </a:pPr>
            <a:r>
              <a:rPr lang="en-US" sz="3000">
                <a:solidFill>
                  <a:srgbClr val="008080"/>
                </a:solidFill>
                <a:latin typeface="Arimo Bold"/>
              </a:rPr>
              <a:t>Daftar Kegiatan PBL Secara Rinci</a:t>
            </a:r>
          </a:p>
        </p:txBody>
      </p:sp>
      <p:sp>
        <p:nvSpPr>
          <p:cNvPr name="TextBox 15" id="15"/>
          <p:cNvSpPr txBox="true"/>
          <p:nvPr/>
        </p:nvSpPr>
        <p:spPr>
          <a:xfrm rot="0">
            <a:off x="3196170" y="7274223"/>
            <a:ext cx="2194450" cy="609600"/>
          </a:xfrm>
          <a:prstGeom prst="rect">
            <a:avLst/>
          </a:prstGeom>
        </p:spPr>
        <p:txBody>
          <a:bodyPr anchor="t" rtlCol="false" tIns="0" lIns="0" bIns="0" rIns="0">
            <a:spAutoFit/>
          </a:bodyPr>
          <a:lstStyle/>
          <a:p>
            <a:pPr algn="l">
              <a:lnSpc>
                <a:spcPts val="4799"/>
              </a:lnSpc>
            </a:pPr>
            <a:r>
              <a:rPr lang="en-US" sz="3999">
                <a:solidFill>
                  <a:srgbClr val="044257"/>
                </a:solidFill>
                <a:latin typeface="Arimo Bold"/>
              </a:rPr>
              <a:t>Penutup</a:t>
            </a:r>
          </a:p>
        </p:txBody>
      </p:sp>
      <p:sp>
        <p:nvSpPr>
          <p:cNvPr name="TextBox 16" id="16"/>
          <p:cNvSpPr txBox="true"/>
          <p:nvPr/>
        </p:nvSpPr>
        <p:spPr>
          <a:xfrm rot="0">
            <a:off x="3196170" y="7864773"/>
            <a:ext cx="5382150" cy="476250"/>
          </a:xfrm>
          <a:prstGeom prst="rect">
            <a:avLst/>
          </a:prstGeom>
        </p:spPr>
        <p:txBody>
          <a:bodyPr anchor="t" rtlCol="false" tIns="0" lIns="0" bIns="0" rIns="0">
            <a:spAutoFit/>
          </a:bodyPr>
          <a:lstStyle/>
          <a:p>
            <a:pPr algn="l">
              <a:lnSpc>
                <a:spcPts val="3600"/>
              </a:lnSpc>
            </a:pPr>
            <a:r>
              <a:rPr lang="en-US" sz="3000">
                <a:solidFill>
                  <a:srgbClr val="008080"/>
                </a:solidFill>
                <a:latin typeface="Arimo Bold"/>
              </a:rPr>
              <a:t>Kesimpulan</a:t>
            </a:r>
          </a:p>
        </p:txBody>
      </p:sp>
      <p:sp>
        <p:nvSpPr>
          <p:cNvPr name="TextBox 17" id="17"/>
          <p:cNvSpPr txBox="true"/>
          <p:nvPr/>
        </p:nvSpPr>
        <p:spPr>
          <a:xfrm rot="0">
            <a:off x="3196170" y="8321973"/>
            <a:ext cx="5382150" cy="476250"/>
          </a:xfrm>
          <a:prstGeom prst="rect">
            <a:avLst/>
          </a:prstGeom>
        </p:spPr>
        <p:txBody>
          <a:bodyPr anchor="t" rtlCol="false" tIns="0" lIns="0" bIns="0" rIns="0">
            <a:spAutoFit/>
          </a:bodyPr>
          <a:lstStyle/>
          <a:p>
            <a:pPr algn="l">
              <a:lnSpc>
                <a:spcPts val="3600"/>
              </a:lnSpc>
            </a:pPr>
            <a:r>
              <a:rPr lang="en-US" sz="3000">
                <a:solidFill>
                  <a:srgbClr val="008080"/>
                </a:solidFill>
                <a:latin typeface="Arimo Bold"/>
              </a:rPr>
              <a:t>Saran</a:t>
            </a:r>
          </a:p>
        </p:txBody>
      </p:sp>
      <p:sp>
        <p:nvSpPr>
          <p:cNvPr name="AutoShape 18" id="18"/>
          <p:cNvSpPr/>
          <p:nvPr/>
        </p:nvSpPr>
        <p:spPr>
          <a:xfrm>
            <a:off x="2503868" y="4242331"/>
            <a:ext cx="8050776" cy="0"/>
          </a:xfrm>
          <a:prstGeom prst="line">
            <a:avLst/>
          </a:prstGeom>
          <a:ln cap="rnd" w="9525">
            <a:solidFill>
              <a:srgbClr val="044257"/>
            </a:solidFill>
            <a:prstDash val="solid"/>
            <a:headEnd type="none" len="sm" w="sm"/>
            <a:tailEnd type="none" len="sm" w="sm"/>
          </a:ln>
        </p:spPr>
      </p:sp>
      <p:sp>
        <p:nvSpPr>
          <p:cNvPr name="AutoShape 19" id="19"/>
          <p:cNvSpPr/>
          <p:nvPr/>
        </p:nvSpPr>
        <p:spPr>
          <a:xfrm>
            <a:off x="2503868" y="6355060"/>
            <a:ext cx="10252668" cy="0"/>
          </a:xfrm>
          <a:prstGeom prst="line">
            <a:avLst/>
          </a:prstGeom>
          <a:ln cap="rnd" w="9525">
            <a:solidFill>
              <a:srgbClr val="044257"/>
            </a:solidFill>
            <a:prstDash val="solid"/>
            <a:headEnd type="none" len="sm" w="sm"/>
            <a:tailEnd type="none" len="sm" w="sm"/>
          </a:ln>
        </p:spPr>
      </p:sp>
      <p:sp>
        <p:nvSpPr>
          <p:cNvPr name="AutoShape 20" id="20"/>
          <p:cNvSpPr/>
          <p:nvPr/>
        </p:nvSpPr>
        <p:spPr>
          <a:xfrm>
            <a:off x="2491330" y="8788698"/>
            <a:ext cx="13299962" cy="0"/>
          </a:xfrm>
          <a:prstGeom prst="line">
            <a:avLst/>
          </a:prstGeom>
          <a:ln cap="rnd" w="9525">
            <a:solidFill>
              <a:srgbClr val="044257"/>
            </a:solidFill>
            <a:prstDash val="solid"/>
            <a:headEnd type="none" len="sm" w="sm"/>
            <a:tailEnd type="none" len="sm" w="sm"/>
          </a:ln>
        </p:spPr>
      </p:sp>
      <p:sp>
        <p:nvSpPr>
          <p:cNvPr name="Freeform 21" id="21"/>
          <p:cNvSpPr/>
          <p:nvPr/>
        </p:nvSpPr>
        <p:spPr>
          <a:xfrm flipH="false" flipV="false" rot="0">
            <a:off x="-7853155" y="5142444"/>
            <a:ext cx="26487550" cy="20065710"/>
          </a:xfrm>
          <a:custGeom>
            <a:avLst/>
            <a:gdLst/>
            <a:ahLst/>
            <a:cxnLst/>
            <a:rect r="r" b="b" t="t" l="l"/>
            <a:pathLst>
              <a:path h="20065710" w="26487550">
                <a:moveTo>
                  <a:pt x="0" y="0"/>
                </a:moveTo>
                <a:lnTo>
                  <a:pt x="26487550" y="0"/>
                </a:lnTo>
                <a:lnTo>
                  <a:pt x="26487550" y="20065710"/>
                </a:lnTo>
                <a:lnTo>
                  <a:pt x="0" y="20065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65004" y="1802736"/>
            <a:ext cx="11957992" cy="6681528"/>
          </a:xfrm>
          <a:custGeom>
            <a:avLst/>
            <a:gdLst/>
            <a:ahLst/>
            <a:cxnLst/>
            <a:rect r="r" b="b" t="t" l="l"/>
            <a:pathLst>
              <a:path h="6681528" w="11957992">
                <a:moveTo>
                  <a:pt x="0" y="0"/>
                </a:moveTo>
                <a:lnTo>
                  <a:pt x="11957992" y="0"/>
                </a:lnTo>
                <a:lnTo>
                  <a:pt x="11957992" y="6681528"/>
                </a:lnTo>
                <a:lnTo>
                  <a:pt x="0" y="6681528"/>
                </a:lnTo>
                <a:lnTo>
                  <a:pt x="0" y="0"/>
                </a:lnTo>
                <a:close/>
              </a:path>
            </a:pathLst>
          </a:custGeom>
          <a:blipFill>
            <a:blip r:embed="rId4"/>
            <a:stretch>
              <a:fillRect l="0" t="0" r="0" b="0"/>
            </a:stretch>
          </a:blipFill>
        </p:spPr>
      </p:sp>
      <p:sp>
        <p:nvSpPr>
          <p:cNvPr name="TextBox 4" id="4"/>
          <p:cNvSpPr txBox="true"/>
          <p:nvPr/>
        </p:nvSpPr>
        <p:spPr>
          <a:xfrm rot="0">
            <a:off x="-698641" y="8671497"/>
            <a:ext cx="10419590" cy="352425"/>
          </a:xfrm>
          <a:prstGeom prst="rect">
            <a:avLst/>
          </a:prstGeom>
        </p:spPr>
        <p:txBody>
          <a:bodyPr anchor="t" rtlCol="false" tIns="0" lIns="0" bIns="0" rIns="0">
            <a:spAutoFit/>
          </a:bodyPr>
          <a:lstStyle/>
          <a:p>
            <a:pPr algn="ctr">
              <a:lnSpc>
                <a:spcPts val="2640"/>
              </a:lnSpc>
              <a:spcBef>
                <a:spcPct val="0"/>
              </a:spcBef>
            </a:pPr>
            <a:r>
              <a:rPr lang="en-US" sz="2200">
                <a:solidFill>
                  <a:srgbClr val="000000"/>
                </a:solidFill>
                <a:latin typeface="Arimo"/>
              </a:rPr>
              <a:t>Contoh Tampilan Web</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41408" y="7124872"/>
            <a:ext cx="4482926" cy="5044756"/>
          </a:xfrm>
          <a:custGeom>
            <a:avLst/>
            <a:gdLst/>
            <a:ahLst/>
            <a:cxnLst/>
            <a:rect r="r" b="b" t="t" l="l"/>
            <a:pathLst>
              <a:path h="5044756" w="4482926">
                <a:moveTo>
                  <a:pt x="0" y="0"/>
                </a:moveTo>
                <a:lnTo>
                  <a:pt x="4482926" y="0"/>
                </a:lnTo>
                <a:lnTo>
                  <a:pt x="4482926" y="5044756"/>
                </a:lnTo>
                <a:lnTo>
                  <a:pt x="0" y="5044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2802" y="7638154"/>
            <a:ext cx="2736500" cy="3540724"/>
          </a:xfrm>
          <a:custGeom>
            <a:avLst/>
            <a:gdLst/>
            <a:ahLst/>
            <a:cxnLst/>
            <a:rect r="r" b="b" t="t" l="l"/>
            <a:pathLst>
              <a:path h="3540724" w="2736500">
                <a:moveTo>
                  <a:pt x="0" y="0"/>
                </a:moveTo>
                <a:lnTo>
                  <a:pt x="2736500" y="0"/>
                </a:lnTo>
                <a:lnTo>
                  <a:pt x="2736500" y="3540724"/>
                </a:lnTo>
                <a:lnTo>
                  <a:pt x="0" y="3540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93470" y="-4310744"/>
            <a:ext cx="5259868" cy="5257376"/>
          </a:xfrm>
          <a:custGeom>
            <a:avLst/>
            <a:gdLst/>
            <a:ahLst/>
            <a:cxnLst/>
            <a:rect r="r" b="b" t="t" l="l"/>
            <a:pathLst>
              <a:path h="5257376" w="5259868">
                <a:moveTo>
                  <a:pt x="0" y="0"/>
                </a:moveTo>
                <a:lnTo>
                  <a:pt x="5259868" y="0"/>
                </a:lnTo>
                <a:lnTo>
                  <a:pt x="5259868" y="5257376"/>
                </a:lnTo>
                <a:lnTo>
                  <a:pt x="0" y="52573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69366" y="9203918"/>
            <a:ext cx="5246480" cy="5245768"/>
          </a:xfrm>
          <a:custGeom>
            <a:avLst/>
            <a:gdLst/>
            <a:ahLst/>
            <a:cxnLst/>
            <a:rect r="r" b="b" t="t" l="l"/>
            <a:pathLst>
              <a:path h="5245768" w="5246480">
                <a:moveTo>
                  <a:pt x="0" y="0"/>
                </a:moveTo>
                <a:lnTo>
                  <a:pt x="5246480" y="0"/>
                </a:lnTo>
                <a:lnTo>
                  <a:pt x="5246480" y="5245768"/>
                </a:lnTo>
                <a:lnTo>
                  <a:pt x="0" y="5245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988100" y="-1884806"/>
            <a:ext cx="5307158" cy="5798232"/>
          </a:xfrm>
          <a:custGeom>
            <a:avLst/>
            <a:gdLst/>
            <a:ahLst/>
            <a:cxnLst/>
            <a:rect r="r" b="b" t="t" l="l"/>
            <a:pathLst>
              <a:path h="5798232" w="5307158">
                <a:moveTo>
                  <a:pt x="0" y="0"/>
                </a:moveTo>
                <a:lnTo>
                  <a:pt x="5307158" y="0"/>
                </a:lnTo>
                <a:lnTo>
                  <a:pt x="5307158" y="5798232"/>
                </a:lnTo>
                <a:lnTo>
                  <a:pt x="0" y="57982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80214" y="9262834"/>
            <a:ext cx="319434" cy="291380"/>
          </a:xfrm>
          <a:custGeom>
            <a:avLst/>
            <a:gdLst/>
            <a:ahLst/>
            <a:cxnLst/>
            <a:rect r="r" b="b" t="t" l="l"/>
            <a:pathLst>
              <a:path h="291380" w="319434">
                <a:moveTo>
                  <a:pt x="0" y="0"/>
                </a:moveTo>
                <a:lnTo>
                  <a:pt x="319434" y="0"/>
                </a:lnTo>
                <a:lnTo>
                  <a:pt x="319434" y="291380"/>
                </a:lnTo>
                <a:lnTo>
                  <a:pt x="0" y="2913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1193332" y="7496734"/>
            <a:ext cx="4182876" cy="4180832"/>
            <a:chOff x="0" y="0"/>
            <a:chExt cx="5577168" cy="5574443"/>
          </a:xfrm>
        </p:grpSpPr>
        <p:sp>
          <p:nvSpPr>
            <p:cNvPr name="Freeform 9" id="9"/>
            <p:cNvSpPr/>
            <p:nvPr/>
          </p:nvSpPr>
          <p:spPr>
            <a:xfrm flipH="false" flipV="false" rot="0">
              <a:off x="0" y="127"/>
              <a:ext cx="5577205" cy="5574157"/>
            </a:xfrm>
            <a:custGeom>
              <a:avLst/>
              <a:gdLst/>
              <a:ahLst/>
              <a:cxnLst/>
              <a:rect r="r" b="b" t="t" l="l"/>
              <a:pathLst>
                <a:path h="5574157" w="5577205">
                  <a:moveTo>
                    <a:pt x="14986" y="0"/>
                  </a:moveTo>
                  <a:cubicBezTo>
                    <a:pt x="18415" y="0"/>
                    <a:pt x="21717" y="1270"/>
                    <a:pt x="24257" y="3937"/>
                  </a:cubicBezTo>
                  <a:lnTo>
                    <a:pt x="5571236" y="5550662"/>
                  </a:lnTo>
                  <a:cubicBezTo>
                    <a:pt x="5577205" y="5556504"/>
                    <a:pt x="5577205" y="5564632"/>
                    <a:pt x="5571236" y="5569839"/>
                  </a:cubicBezTo>
                  <a:cubicBezTo>
                    <a:pt x="5569077" y="5572760"/>
                    <a:pt x="5565394" y="5574157"/>
                    <a:pt x="5561711" y="5574157"/>
                  </a:cubicBezTo>
                  <a:cubicBezTo>
                    <a:pt x="5558790" y="5574157"/>
                    <a:pt x="5555107" y="5572633"/>
                    <a:pt x="5552186" y="5569839"/>
                  </a:cubicBezTo>
                  <a:lnTo>
                    <a:pt x="5207" y="22987"/>
                  </a:lnTo>
                  <a:cubicBezTo>
                    <a:pt x="0" y="17780"/>
                    <a:pt x="0" y="9652"/>
                    <a:pt x="5207" y="3810"/>
                  </a:cubicBezTo>
                  <a:cubicBezTo>
                    <a:pt x="8128" y="1143"/>
                    <a:pt x="11684" y="0"/>
                    <a:pt x="14986" y="0"/>
                  </a:cubicBezTo>
                  <a:close/>
                </a:path>
              </a:pathLst>
            </a:custGeom>
            <a:solidFill>
              <a:srgbClr val="FFFFFF"/>
            </a:solidFill>
          </p:spPr>
        </p:sp>
      </p:grpSp>
      <p:sp>
        <p:nvSpPr>
          <p:cNvPr name="TextBox 10" id="10"/>
          <p:cNvSpPr txBox="true"/>
          <p:nvPr/>
        </p:nvSpPr>
        <p:spPr>
          <a:xfrm rot="0">
            <a:off x="2183311" y="2266950"/>
            <a:ext cx="13921378" cy="5734050"/>
          </a:xfrm>
          <a:prstGeom prst="rect">
            <a:avLst/>
          </a:prstGeom>
        </p:spPr>
        <p:txBody>
          <a:bodyPr anchor="t" rtlCol="false" tIns="0" lIns="0" bIns="0" rIns="0">
            <a:spAutoFit/>
          </a:bodyPr>
          <a:lstStyle/>
          <a:p>
            <a:pPr algn="just">
              <a:lnSpc>
                <a:spcPts val="4560"/>
              </a:lnSpc>
              <a:spcBef>
                <a:spcPct val="0"/>
              </a:spcBef>
            </a:pPr>
            <a:r>
              <a:rPr lang="en-US" sz="3800">
                <a:solidFill>
                  <a:srgbClr val="000000"/>
                </a:solidFill>
                <a:latin typeface="Arimo Bold"/>
              </a:rPr>
              <a:t>Kegiatan PBL Minggu-10</a:t>
            </a:r>
          </a:p>
          <a:p>
            <a:pPr algn="just" marL="820421" indent="-410210" lvl="1">
              <a:lnSpc>
                <a:spcPts val="4560"/>
              </a:lnSpc>
              <a:buFont typeface="Arial"/>
              <a:buChar char="•"/>
            </a:pPr>
            <a:r>
              <a:rPr lang="en-US" sz="3800">
                <a:solidFill>
                  <a:srgbClr val="000000"/>
                </a:solidFill>
                <a:latin typeface="Arimo"/>
              </a:rPr>
              <a:t>Senin, 17 Juli 2023 pembuatan web yang diikuti oleh seluruh anggota kelompok sampai selesai. </a:t>
            </a:r>
          </a:p>
          <a:p>
            <a:pPr algn="just" marL="820421" indent="-410210" lvl="1">
              <a:lnSpc>
                <a:spcPts val="4560"/>
              </a:lnSpc>
              <a:buFont typeface="Arial"/>
              <a:buChar char="•"/>
            </a:pPr>
            <a:r>
              <a:rPr lang="en-US" sz="3800">
                <a:solidFill>
                  <a:srgbClr val="000000"/>
                </a:solidFill>
                <a:latin typeface="Arimo"/>
              </a:rPr>
              <a:t>Rabu, 19 Juli 2023 pembuatan poster yang dilakukan semester 2 dan dipimpin oleh Ahmad Arief Maulana sampai selesai.</a:t>
            </a:r>
          </a:p>
          <a:p>
            <a:pPr algn="just" marL="820421" indent="-410210" lvl="1">
              <a:lnSpc>
                <a:spcPts val="4560"/>
              </a:lnSpc>
              <a:buFont typeface="Arial"/>
              <a:buChar char="•"/>
            </a:pPr>
            <a:r>
              <a:rPr lang="en-US" sz="3800">
                <a:solidFill>
                  <a:srgbClr val="000000"/>
                </a:solidFill>
                <a:latin typeface="Arimo"/>
              </a:rPr>
              <a:t>Sabtu, 21 Juli 2023 pembuatan laporan yang dipimpin oleh Masyita Ratu Diba sampai selesai.</a:t>
            </a:r>
          </a:p>
          <a:p>
            <a:pPr algn="just" marL="820421" indent="-410210" lvl="1">
              <a:lnSpc>
                <a:spcPts val="4560"/>
              </a:lnSpc>
              <a:buFont typeface="Arial"/>
              <a:buChar char="•"/>
            </a:pPr>
            <a:r>
              <a:rPr lang="en-US" sz="3800">
                <a:solidFill>
                  <a:srgbClr val="000000"/>
                </a:solidFill>
                <a:latin typeface="Arimo"/>
              </a:rPr>
              <a:t>Sabtu, 21 Juli 2023 pembuatan powerpoint yang dipimpin oleh Muhammad Rizqi Ramadhani sampai selesai.</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463766" y="-3301056"/>
            <a:ext cx="24010256" cy="14392608"/>
          </a:xfrm>
          <a:custGeom>
            <a:avLst/>
            <a:gdLst/>
            <a:ahLst/>
            <a:cxnLst/>
            <a:rect r="r" b="b" t="t" l="l"/>
            <a:pathLst>
              <a:path h="14392608" w="24010256">
                <a:moveTo>
                  <a:pt x="0" y="0"/>
                </a:moveTo>
                <a:lnTo>
                  <a:pt x="24010256" y="0"/>
                </a:lnTo>
                <a:lnTo>
                  <a:pt x="24010256" y="14392608"/>
                </a:lnTo>
                <a:lnTo>
                  <a:pt x="0" y="1439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122716" y="2485213"/>
            <a:ext cx="6241936" cy="4595625"/>
          </a:xfrm>
          <a:custGeom>
            <a:avLst/>
            <a:gdLst/>
            <a:ahLst/>
            <a:cxnLst/>
            <a:rect r="r" b="b" t="t" l="l"/>
            <a:pathLst>
              <a:path h="4595625" w="6241936">
                <a:moveTo>
                  <a:pt x="0" y="0"/>
                </a:moveTo>
                <a:lnTo>
                  <a:pt x="6241936" y="0"/>
                </a:lnTo>
                <a:lnTo>
                  <a:pt x="6241936" y="4595626"/>
                </a:lnTo>
                <a:lnTo>
                  <a:pt x="0" y="4595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5378602" y="7260879"/>
            <a:ext cx="8325519" cy="1257300"/>
          </a:xfrm>
          <a:prstGeom prst="rect">
            <a:avLst/>
          </a:prstGeom>
        </p:spPr>
        <p:txBody>
          <a:bodyPr anchor="t" rtlCol="false" tIns="0" lIns="0" bIns="0" rIns="0">
            <a:spAutoFit/>
          </a:bodyPr>
          <a:lstStyle/>
          <a:p>
            <a:pPr algn="l">
              <a:lnSpc>
                <a:spcPts val="9600"/>
              </a:lnSpc>
            </a:pPr>
            <a:r>
              <a:rPr lang="en-US" sz="8000">
                <a:solidFill>
                  <a:srgbClr val="044257"/>
                </a:solidFill>
                <a:latin typeface="Arimo Bold"/>
              </a:rPr>
              <a:t>03 Penutup</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57910" y="-4340801"/>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3563758" y="9257818"/>
            <a:ext cx="4866274" cy="4864044"/>
            <a:chOff x="0" y="0"/>
            <a:chExt cx="6488365" cy="6485392"/>
          </a:xfrm>
        </p:grpSpPr>
        <p:sp>
          <p:nvSpPr>
            <p:cNvPr name="Freeform 4" id="4"/>
            <p:cNvSpPr/>
            <p:nvPr/>
          </p:nvSpPr>
          <p:spPr>
            <a:xfrm flipH="false" flipV="false" rot="0">
              <a:off x="0" y="0"/>
              <a:ext cx="6488430" cy="6485382"/>
            </a:xfrm>
            <a:custGeom>
              <a:avLst/>
              <a:gdLst/>
              <a:ahLst/>
              <a:cxnLst/>
              <a:rect r="r" b="b" t="t" l="l"/>
              <a:pathLst>
                <a:path h="6485382" w="6488430">
                  <a:moveTo>
                    <a:pt x="6472936" y="0"/>
                  </a:moveTo>
                  <a:cubicBezTo>
                    <a:pt x="6469253" y="0"/>
                    <a:pt x="6465443" y="1524"/>
                    <a:pt x="6462649" y="4445"/>
                  </a:cubicBezTo>
                  <a:lnTo>
                    <a:pt x="5969" y="6460998"/>
                  </a:lnTo>
                  <a:cubicBezTo>
                    <a:pt x="0" y="6466205"/>
                    <a:pt x="0" y="6475730"/>
                    <a:pt x="5969" y="6480937"/>
                  </a:cubicBezTo>
                  <a:cubicBezTo>
                    <a:pt x="8890" y="6483858"/>
                    <a:pt x="12573" y="6485382"/>
                    <a:pt x="16256" y="6485382"/>
                  </a:cubicBezTo>
                  <a:cubicBezTo>
                    <a:pt x="19939" y="6485382"/>
                    <a:pt x="23622" y="6483858"/>
                    <a:pt x="25781" y="6480937"/>
                  </a:cubicBezTo>
                  <a:lnTo>
                    <a:pt x="6483223" y="24384"/>
                  </a:lnTo>
                  <a:cubicBezTo>
                    <a:pt x="6488430" y="19177"/>
                    <a:pt x="6488430" y="9652"/>
                    <a:pt x="6483223" y="4445"/>
                  </a:cubicBezTo>
                  <a:cubicBezTo>
                    <a:pt x="6480302" y="1524"/>
                    <a:pt x="6476619" y="0"/>
                    <a:pt x="6472936" y="0"/>
                  </a:cubicBezTo>
                  <a:close/>
                </a:path>
              </a:pathLst>
            </a:custGeom>
            <a:solidFill>
              <a:srgbClr val="FFFFFF"/>
            </a:solidFill>
          </p:spPr>
        </p:sp>
      </p:grpSp>
      <p:sp>
        <p:nvSpPr>
          <p:cNvPr name="TextBox 5" id="5"/>
          <p:cNvSpPr txBox="true"/>
          <p:nvPr/>
        </p:nvSpPr>
        <p:spPr>
          <a:xfrm rot="0">
            <a:off x="1531425" y="943375"/>
            <a:ext cx="15238950" cy="885825"/>
          </a:xfrm>
          <a:prstGeom prst="rect">
            <a:avLst/>
          </a:prstGeom>
        </p:spPr>
        <p:txBody>
          <a:bodyPr anchor="t" rtlCol="false" tIns="0" lIns="0" bIns="0" rIns="0">
            <a:spAutoFit/>
          </a:bodyPr>
          <a:lstStyle/>
          <a:p>
            <a:pPr algn="l">
              <a:lnSpc>
                <a:spcPts val="6720"/>
              </a:lnSpc>
            </a:pPr>
            <a:r>
              <a:rPr lang="en-US" sz="5600">
                <a:solidFill>
                  <a:srgbClr val="044257"/>
                </a:solidFill>
                <a:latin typeface="Arimo Bold"/>
              </a:rPr>
              <a:t>Kesimpulan</a:t>
            </a:r>
          </a:p>
        </p:txBody>
      </p:sp>
      <p:sp>
        <p:nvSpPr>
          <p:cNvPr name="AutoShape 6" id="6"/>
          <p:cNvSpPr/>
          <p:nvPr/>
        </p:nvSpPr>
        <p:spPr>
          <a:xfrm>
            <a:off x="1531443" y="1800625"/>
            <a:ext cx="6296050" cy="23812"/>
          </a:xfrm>
          <a:prstGeom prst="line">
            <a:avLst/>
          </a:prstGeom>
          <a:ln cap="rnd" w="9525">
            <a:solidFill>
              <a:srgbClr val="044257"/>
            </a:solidFill>
            <a:prstDash val="solid"/>
            <a:headEnd type="none" len="sm" w="sm"/>
            <a:tailEnd type="none" len="sm" w="sm"/>
          </a:ln>
        </p:spPr>
      </p:sp>
      <p:sp>
        <p:nvSpPr>
          <p:cNvPr name="TextBox 7" id="7"/>
          <p:cNvSpPr txBox="true"/>
          <p:nvPr/>
        </p:nvSpPr>
        <p:spPr>
          <a:xfrm rot="0">
            <a:off x="1531425" y="2016411"/>
            <a:ext cx="15238950" cy="3127089"/>
          </a:xfrm>
          <a:prstGeom prst="rect">
            <a:avLst/>
          </a:prstGeom>
        </p:spPr>
        <p:txBody>
          <a:bodyPr anchor="t" rtlCol="false" tIns="0" lIns="0" bIns="0" rIns="0">
            <a:spAutoFit/>
          </a:bodyPr>
          <a:lstStyle/>
          <a:p>
            <a:pPr>
              <a:lnSpc>
                <a:spcPts val="2751"/>
              </a:lnSpc>
            </a:pPr>
            <a:r>
              <a:rPr lang="en-US" sz="2292">
                <a:solidFill>
                  <a:srgbClr val="044257"/>
                </a:solidFill>
                <a:latin typeface="Poppins"/>
              </a:rPr>
              <a:t>Berdasarkan hasil analisa dan perancangan sistem yang dibangun, maka dapat diambil kesimpulan sebagai berikut :</a:t>
            </a:r>
          </a:p>
          <a:p>
            <a:pPr>
              <a:lnSpc>
                <a:spcPts val="2751"/>
              </a:lnSpc>
            </a:pPr>
            <a:r>
              <a:rPr lang="en-US" sz="2292">
                <a:solidFill>
                  <a:srgbClr val="044257"/>
                </a:solidFill>
                <a:latin typeface="Poppins"/>
              </a:rPr>
              <a:t>1. Dengan adanya Sistem Kompensasi ini maka mahasiswa dapat mengetahui terlebih dahulu kegiatan apa yang akan dikerjakan oleh mahasiswa pada saat kompensasi dilaksanakan. </a:t>
            </a:r>
          </a:p>
          <a:p>
            <a:pPr>
              <a:lnSpc>
                <a:spcPts val="2751"/>
              </a:lnSpc>
            </a:pPr>
            <a:r>
              <a:rPr lang="en-US" sz="2292">
                <a:solidFill>
                  <a:srgbClr val="044257"/>
                </a:solidFill>
                <a:latin typeface="Poppins"/>
              </a:rPr>
              <a:t>2. Sistem Kompensasi ini dapat diakses oleh mahasiswa, admin prodi (admin sistem), pengawas, dan mahasiswa. </a:t>
            </a:r>
          </a:p>
          <a:p>
            <a:pPr>
              <a:lnSpc>
                <a:spcPts val="2751"/>
              </a:lnSpc>
            </a:pPr>
            <a:r>
              <a:rPr lang="en-US" sz="2292">
                <a:solidFill>
                  <a:srgbClr val="044257"/>
                </a:solidFill>
                <a:latin typeface="Poppins"/>
              </a:rPr>
              <a:t>3. Sistem Kompensasi ini juga berisi informasi terkait kapan dilaksanakannya kompensasi serta kegiatan apa yang akan dilakukan.</a:t>
            </a:r>
          </a:p>
          <a:p>
            <a:pPr>
              <a:lnSpc>
                <a:spcPts val="2751"/>
              </a:lnSpc>
              <a:spcBef>
                <a:spcPct val="0"/>
              </a:spcBef>
            </a:pPr>
          </a:p>
        </p:txBody>
      </p:sp>
      <p:sp>
        <p:nvSpPr>
          <p:cNvPr name="TextBox 8" id="8"/>
          <p:cNvSpPr txBox="true"/>
          <p:nvPr/>
        </p:nvSpPr>
        <p:spPr>
          <a:xfrm rot="0">
            <a:off x="1524525" y="5114925"/>
            <a:ext cx="15238950" cy="790575"/>
          </a:xfrm>
          <a:prstGeom prst="rect">
            <a:avLst/>
          </a:prstGeom>
        </p:spPr>
        <p:txBody>
          <a:bodyPr anchor="t" rtlCol="false" tIns="0" lIns="0" bIns="0" rIns="0">
            <a:spAutoFit/>
          </a:bodyPr>
          <a:lstStyle/>
          <a:p>
            <a:pPr algn="l">
              <a:lnSpc>
                <a:spcPts val="6000"/>
              </a:lnSpc>
            </a:pPr>
            <a:r>
              <a:rPr lang="en-US" sz="5000">
                <a:solidFill>
                  <a:srgbClr val="044257"/>
                </a:solidFill>
                <a:latin typeface="Arimo Bold"/>
              </a:rPr>
              <a:t>Saran</a:t>
            </a:r>
          </a:p>
        </p:txBody>
      </p:sp>
      <p:sp>
        <p:nvSpPr>
          <p:cNvPr name="AutoShape 9" id="9"/>
          <p:cNvSpPr/>
          <p:nvPr/>
        </p:nvSpPr>
        <p:spPr>
          <a:xfrm>
            <a:off x="1531443" y="5995987"/>
            <a:ext cx="6296050" cy="23812"/>
          </a:xfrm>
          <a:prstGeom prst="line">
            <a:avLst/>
          </a:prstGeom>
          <a:ln cap="rnd" w="9525">
            <a:solidFill>
              <a:srgbClr val="044257"/>
            </a:solidFill>
            <a:prstDash val="solid"/>
            <a:headEnd type="none" len="sm" w="sm"/>
            <a:tailEnd type="none" len="sm" w="sm"/>
          </a:ln>
        </p:spPr>
      </p:sp>
      <p:sp>
        <p:nvSpPr>
          <p:cNvPr name="TextBox 10" id="10"/>
          <p:cNvSpPr txBox="true"/>
          <p:nvPr/>
        </p:nvSpPr>
        <p:spPr>
          <a:xfrm rot="0">
            <a:off x="1531425" y="6091237"/>
            <a:ext cx="15460959" cy="3019425"/>
          </a:xfrm>
          <a:prstGeom prst="rect">
            <a:avLst/>
          </a:prstGeom>
        </p:spPr>
        <p:txBody>
          <a:bodyPr anchor="t" rtlCol="false" tIns="0" lIns="0" bIns="0" rIns="0">
            <a:spAutoFit/>
          </a:bodyPr>
          <a:lstStyle/>
          <a:p>
            <a:pPr algn="just">
              <a:lnSpc>
                <a:spcPts val="2639"/>
              </a:lnSpc>
            </a:pPr>
            <a:r>
              <a:rPr lang="en-US" sz="2199">
                <a:solidFill>
                  <a:srgbClr val="044257"/>
                </a:solidFill>
                <a:latin typeface="Poppins"/>
              </a:rPr>
              <a:t>Dari pembuatan Sistem Kompensasi berbasis website, berikut ini ada beberapa saran yang mungkin dapat menjadi bahan pertimbangan dalam upaya peningkatan sistem di masa yang akan datang, yaitu :</a:t>
            </a:r>
          </a:p>
          <a:p>
            <a:pPr algn="just">
              <a:lnSpc>
                <a:spcPts val="2639"/>
              </a:lnSpc>
            </a:pPr>
            <a:r>
              <a:rPr lang="en-US" sz="2199">
                <a:solidFill>
                  <a:srgbClr val="044257"/>
                </a:solidFill>
                <a:latin typeface="Poppins"/>
              </a:rPr>
              <a:t>1.  Perlu adanya salinan data (backup) untuk mencegah hal-hal tidak diinginkan.</a:t>
            </a:r>
          </a:p>
          <a:p>
            <a:pPr algn="just">
              <a:lnSpc>
                <a:spcPts val="2639"/>
              </a:lnSpc>
            </a:pPr>
            <a:r>
              <a:rPr lang="en-US" sz="2199">
                <a:solidFill>
                  <a:srgbClr val="044257"/>
                </a:solidFill>
                <a:latin typeface="Poppins"/>
              </a:rPr>
              <a:t>2. Perencanaan maintenance berupa pengecekan dan pembaharuan hardware harus selalu dilakukan untuk memastikan bahwa sistem berjalan dengan cepat dan dapat diandalkan setiap saat</a:t>
            </a:r>
          </a:p>
          <a:p>
            <a:pPr algn="just">
              <a:lnSpc>
                <a:spcPts val="2639"/>
              </a:lnSpc>
            </a:pPr>
          </a:p>
          <a:p>
            <a:pPr algn="just">
              <a:lnSpc>
                <a:spcPts val="2639"/>
              </a:lnSpc>
            </a:pPr>
          </a:p>
          <a:p>
            <a:pPr algn="just">
              <a:lnSpc>
                <a:spcPts val="2639"/>
              </a:lnSpc>
            </a:pPr>
          </a:p>
          <a:p>
            <a:pPr algn="just">
              <a:lnSpc>
                <a:spcPts val="2639"/>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AutoShape 2" id="2"/>
          <p:cNvSpPr/>
          <p:nvPr/>
        </p:nvSpPr>
        <p:spPr>
          <a:xfrm>
            <a:off x="109" y="7155285"/>
            <a:ext cx="8115300" cy="46291"/>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2829768" y="8837428"/>
            <a:ext cx="5659536" cy="4114800"/>
          </a:xfrm>
          <a:custGeom>
            <a:avLst/>
            <a:gdLst/>
            <a:ahLst/>
            <a:cxnLst/>
            <a:rect r="r" b="b" t="t" l="l"/>
            <a:pathLst>
              <a:path h="4114800" w="5659536">
                <a:moveTo>
                  <a:pt x="0" y="0"/>
                </a:moveTo>
                <a:lnTo>
                  <a:pt x="5659536" y="0"/>
                </a:lnTo>
                <a:lnTo>
                  <a:pt x="56595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229721">
            <a:off x="-311246" y="9795018"/>
            <a:ext cx="1208165" cy="878403"/>
          </a:xfrm>
          <a:custGeom>
            <a:avLst/>
            <a:gdLst/>
            <a:ahLst/>
            <a:cxnLst/>
            <a:rect r="r" b="b" t="t" l="l"/>
            <a:pathLst>
              <a:path h="878403" w="1208165">
                <a:moveTo>
                  <a:pt x="0" y="0"/>
                </a:moveTo>
                <a:lnTo>
                  <a:pt x="1208164" y="0"/>
                </a:lnTo>
                <a:lnTo>
                  <a:pt x="1208164" y="878403"/>
                </a:lnTo>
                <a:lnTo>
                  <a:pt x="0" y="878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259180" y="5110824"/>
            <a:ext cx="1214728" cy="121472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8080"/>
            </a:solidFill>
          </p:spPr>
        </p:sp>
        <p:sp>
          <p:nvSpPr>
            <p:cNvPr name="TextBox 7" id="7"/>
            <p:cNvSpPr txBox="true"/>
            <p:nvPr/>
          </p:nvSpPr>
          <p:spPr>
            <a:xfrm>
              <a:off x="190500" y="152400"/>
              <a:ext cx="431800" cy="469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24099" y="5784863"/>
            <a:ext cx="9524502" cy="1351372"/>
          </a:xfrm>
          <a:prstGeom prst="rect">
            <a:avLst/>
          </a:prstGeom>
        </p:spPr>
        <p:txBody>
          <a:bodyPr anchor="t" rtlCol="false" tIns="0" lIns="0" bIns="0" rIns="0">
            <a:spAutoFit/>
          </a:bodyPr>
          <a:lstStyle/>
          <a:p>
            <a:pPr algn="l">
              <a:lnSpc>
                <a:spcPts val="10072"/>
              </a:lnSpc>
            </a:pPr>
            <a:r>
              <a:rPr lang="en-US" sz="9325">
                <a:solidFill>
                  <a:srgbClr val="044257"/>
                </a:solidFill>
                <a:latin typeface="Arimo Bold"/>
              </a:rPr>
              <a:t>Terima</a:t>
            </a:r>
          </a:p>
        </p:txBody>
      </p:sp>
      <p:sp>
        <p:nvSpPr>
          <p:cNvPr name="TextBox 9" id="9"/>
          <p:cNvSpPr txBox="true"/>
          <p:nvPr/>
        </p:nvSpPr>
        <p:spPr>
          <a:xfrm rot="0">
            <a:off x="4711657" y="5784863"/>
            <a:ext cx="9524502" cy="1351372"/>
          </a:xfrm>
          <a:prstGeom prst="rect">
            <a:avLst/>
          </a:prstGeom>
        </p:spPr>
        <p:txBody>
          <a:bodyPr anchor="t" rtlCol="false" tIns="0" lIns="0" bIns="0" rIns="0">
            <a:spAutoFit/>
          </a:bodyPr>
          <a:lstStyle/>
          <a:p>
            <a:pPr algn="l">
              <a:lnSpc>
                <a:spcPts val="10072"/>
              </a:lnSpc>
            </a:pPr>
            <a:r>
              <a:rPr lang="en-US" sz="9325">
                <a:solidFill>
                  <a:srgbClr val="A6C170"/>
                </a:solidFill>
                <a:latin typeface="Arimo Bold"/>
              </a:rPr>
              <a:t>Kasih</a:t>
            </a:r>
          </a:p>
        </p:txBody>
      </p:sp>
      <p:grpSp>
        <p:nvGrpSpPr>
          <p:cNvPr name="Group 10" id="10"/>
          <p:cNvGrpSpPr/>
          <p:nvPr/>
        </p:nvGrpSpPr>
        <p:grpSpPr>
          <a:xfrm rot="2809037">
            <a:off x="8639062" y="5490706"/>
            <a:ext cx="454964" cy="45496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7ECFA9"/>
            </a:solidFill>
          </p:spPr>
        </p:sp>
        <p:sp>
          <p:nvSpPr>
            <p:cNvPr name="TextBox 12" id="12"/>
            <p:cNvSpPr txBox="true"/>
            <p:nvPr/>
          </p:nvSpPr>
          <p:spPr>
            <a:xfrm>
              <a:off x="190500" y="152400"/>
              <a:ext cx="431800" cy="4699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0032272" y="6427212"/>
            <a:ext cx="8407775" cy="4025222"/>
          </a:xfrm>
          <a:custGeom>
            <a:avLst/>
            <a:gdLst/>
            <a:ahLst/>
            <a:cxnLst/>
            <a:rect r="r" b="b" t="t" l="l"/>
            <a:pathLst>
              <a:path h="4025222" w="8407775">
                <a:moveTo>
                  <a:pt x="0" y="0"/>
                </a:moveTo>
                <a:lnTo>
                  <a:pt x="8407775" y="0"/>
                </a:lnTo>
                <a:lnTo>
                  <a:pt x="8407775" y="4025222"/>
                </a:lnTo>
                <a:lnTo>
                  <a:pt x="0" y="40252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463766" y="-3301056"/>
            <a:ext cx="24010256" cy="14392608"/>
          </a:xfrm>
          <a:custGeom>
            <a:avLst/>
            <a:gdLst/>
            <a:ahLst/>
            <a:cxnLst/>
            <a:rect r="r" b="b" t="t" l="l"/>
            <a:pathLst>
              <a:path h="14392608" w="24010256">
                <a:moveTo>
                  <a:pt x="0" y="0"/>
                </a:moveTo>
                <a:lnTo>
                  <a:pt x="24010256" y="0"/>
                </a:lnTo>
                <a:lnTo>
                  <a:pt x="24010256" y="14392608"/>
                </a:lnTo>
                <a:lnTo>
                  <a:pt x="0" y="1439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187641" y="1028700"/>
            <a:ext cx="10707443" cy="5676772"/>
          </a:xfrm>
          <a:custGeom>
            <a:avLst/>
            <a:gdLst/>
            <a:ahLst/>
            <a:cxnLst/>
            <a:rect r="r" b="b" t="t" l="l"/>
            <a:pathLst>
              <a:path h="5676772" w="10707443">
                <a:moveTo>
                  <a:pt x="0" y="0"/>
                </a:moveTo>
                <a:lnTo>
                  <a:pt x="10707442" y="0"/>
                </a:lnTo>
                <a:lnTo>
                  <a:pt x="10707442" y="5676772"/>
                </a:lnTo>
                <a:lnTo>
                  <a:pt x="0" y="5676772"/>
                </a:lnTo>
                <a:lnTo>
                  <a:pt x="0" y="0"/>
                </a:lnTo>
                <a:close/>
              </a:path>
            </a:pathLst>
          </a:custGeom>
          <a:blipFill>
            <a:blip r:embed="rId5"/>
            <a:stretch>
              <a:fillRect l="0" t="-651" r="0" b="-651"/>
            </a:stretch>
          </a:blipFill>
        </p:spPr>
      </p:sp>
      <p:sp>
        <p:nvSpPr>
          <p:cNvPr name="TextBox 4" id="4"/>
          <p:cNvSpPr txBox="true"/>
          <p:nvPr/>
        </p:nvSpPr>
        <p:spPr>
          <a:xfrm rot="0">
            <a:off x="5378602" y="7174530"/>
            <a:ext cx="8325519" cy="1257300"/>
          </a:xfrm>
          <a:prstGeom prst="rect">
            <a:avLst/>
          </a:prstGeom>
        </p:spPr>
        <p:txBody>
          <a:bodyPr anchor="t" rtlCol="false" tIns="0" lIns="0" bIns="0" rIns="0">
            <a:spAutoFit/>
          </a:bodyPr>
          <a:lstStyle/>
          <a:p>
            <a:pPr algn="l">
              <a:lnSpc>
                <a:spcPts val="9600"/>
              </a:lnSpc>
            </a:pPr>
            <a:r>
              <a:rPr lang="en-US" sz="8000">
                <a:solidFill>
                  <a:srgbClr val="044257"/>
                </a:solidFill>
                <a:latin typeface="Arimo Bold"/>
              </a:rPr>
              <a:t>01 Pendahuluan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463766" y="-3301056"/>
            <a:ext cx="24010256" cy="14392608"/>
          </a:xfrm>
          <a:custGeom>
            <a:avLst/>
            <a:gdLst/>
            <a:ahLst/>
            <a:cxnLst/>
            <a:rect r="r" b="b" t="t" l="l"/>
            <a:pathLst>
              <a:path h="14392608" w="24010256">
                <a:moveTo>
                  <a:pt x="0" y="0"/>
                </a:moveTo>
                <a:lnTo>
                  <a:pt x="24010256" y="0"/>
                </a:lnTo>
                <a:lnTo>
                  <a:pt x="24010256" y="14392608"/>
                </a:lnTo>
                <a:lnTo>
                  <a:pt x="0" y="14392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4525" y="2187381"/>
            <a:ext cx="7010400" cy="5581650"/>
          </a:xfrm>
          <a:prstGeom prst="rect">
            <a:avLst/>
          </a:prstGeom>
        </p:spPr>
        <p:txBody>
          <a:bodyPr anchor="t" rtlCol="false" tIns="0" lIns="0" bIns="0" rIns="0">
            <a:spAutoFit/>
          </a:bodyPr>
          <a:lstStyle/>
          <a:p>
            <a:pPr marL="0" indent="0" lvl="0">
              <a:lnSpc>
                <a:spcPts val="3675"/>
              </a:lnSpc>
            </a:pPr>
            <a:r>
              <a:rPr lang="en-US" sz="2625">
                <a:solidFill>
                  <a:srgbClr val="000000"/>
                </a:solidFill>
                <a:latin typeface="Open Sans"/>
              </a:rPr>
              <a:t>Pembelajaran berbasis proyek adalah metode pembelajaran menggunakan proyek sebagai media. Dosen berperan sebagai fasilitator, sementara mahasiswa menetapkan tujuan proyek. Model ini membutuhkan waktu untuk memecahkan masalah, memiliki batasan waktu, dan menggunakan peralatan sederhana yang tersedia di lingkungan sekitar. Dalam hal itu kami menggunakan model ini untuk Pelaksanaan Kompensasi Elektro berbasis web yang dapat diakses online.</a:t>
            </a:r>
          </a:p>
        </p:txBody>
      </p:sp>
      <p:sp>
        <p:nvSpPr>
          <p:cNvPr name="Freeform 4" id="4"/>
          <p:cNvSpPr/>
          <p:nvPr/>
        </p:nvSpPr>
        <p:spPr>
          <a:xfrm flipH="false" flipV="false" rot="9774928">
            <a:off x="9769183" y="1902352"/>
            <a:ext cx="6998882" cy="6998882"/>
          </a:xfrm>
          <a:custGeom>
            <a:avLst/>
            <a:gdLst/>
            <a:ahLst/>
            <a:cxnLst/>
            <a:rect r="r" b="b" t="t" l="l"/>
            <a:pathLst>
              <a:path h="6998882" w="6998882">
                <a:moveTo>
                  <a:pt x="0" y="0"/>
                </a:moveTo>
                <a:lnTo>
                  <a:pt x="6998882" y="0"/>
                </a:lnTo>
                <a:lnTo>
                  <a:pt x="6998882" y="6998881"/>
                </a:lnTo>
                <a:lnTo>
                  <a:pt x="0" y="69988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137648" y="2307218"/>
            <a:ext cx="6261951" cy="5461813"/>
          </a:xfrm>
          <a:custGeom>
            <a:avLst/>
            <a:gdLst/>
            <a:ahLst/>
            <a:cxnLst/>
            <a:rect r="r" b="b" t="t" l="l"/>
            <a:pathLst>
              <a:path h="5461813" w="6261951">
                <a:moveTo>
                  <a:pt x="0" y="0"/>
                </a:moveTo>
                <a:lnTo>
                  <a:pt x="6261951" y="0"/>
                </a:lnTo>
                <a:lnTo>
                  <a:pt x="6261951" y="5461813"/>
                </a:lnTo>
                <a:lnTo>
                  <a:pt x="0" y="5461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524543" y="1733950"/>
            <a:ext cx="6296050" cy="23812"/>
          </a:xfrm>
          <a:prstGeom prst="line">
            <a:avLst/>
          </a:prstGeom>
          <a:ln cap="rnd" w="9525">
            <a:solidFill>
              <a:srgbClr val="044257"/>
            </a:solidFill>
            <a:prstDash val="solid"/>
            <a:headEnd type="none" len="sm" w="sm"/>
            <a:tailEnd type="none" len="sm" w="sm"/>
          </a:ln>
        </p:spPr>
      </p:sp>
      <p:sp>
        <p:nvSpPr>
          <p:cNvPr name="TextBox 7" id="7"/>
          <p:cNvSpPr txBox="true"/>
          <p:nvPr/>
        </p:nvSpPr>
        <p:spPr>
          <a:xfrm rot="0">
            <a:off x="1524525" y="876700"/>
            <a:ext cx="15238950" cy="885825"/>
          </a:xfrm>
          <a:prstGeom prst="rect">
            <a:avLst/>
          </a:prstGeom>
        </p:spPr>
        <p:txBody>
          <a:bodyPr anchor="t" rtlCol="false" tIns="0" lIns="0" bIns="0" rIns="0">
            <a:spAutoFit/>
          </a:bodyPr>
          <a:lstStyle/>
          <a:p>
            <a:pPr algn="l">
              <a:lnSpc>
                <a:spcPts val="6720"/>
              </a:lnSpc>
            </a:pPr>
            <a:r>
              <a:rPr lang="en-US" sz="5600">
                <a:solidFill>
                  <a:srgbClr val="044257"/>
                </a:solidFill>
                <a:latin typeface="Arimo Bold"/>
              </a:rPr>
              <a:t>Latar Belakang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463766" y="-3301056"/>
            <a:ext cx="24010256" cy="14392608"/>
          </a:xfrm>
          <a:custGeom>
            <a:avLst/>
            <a:gdLst/>
            <a:ahLst/>
            <a:cxnLst/>
            <a:rect r="r" b="b" t="t" l="l"/>
            <a:pathLst>
              <a:path h="14392608" w="24010256">
                <a:moveTo>
                  <a:pt x="0" y="0"/>
                </a:moveTo>
                <a:lnTo>
                  <a:pt x="24010256" y="0"/>
                </a:lnTo>
                <a:lnTo>
                  <a:pt x="24010256" y="14392608"/>
                </a:lnTo>
                <a:lnTo>
                  <a:pt x="0" y="1439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3563758" y="9257818"/>
            <a:ext cx="4866274" cy="4864044"/>
            <a:chOff x="0" y="0"/>
            <a:chExt cx="6488365" cy="6485392"/>
          </a:xfrm>
        </p:grpSpPr>
        <p:sp>
          <p:nvSpPr>
            <p:cNvPr name="Freeform 4" id="4"/>
            <p:cNvSpPr/>
            <p:nvPr/>
          </p:nvSpPr>
          <p:spPr>
            <a:xfrm flipH="false" flipV="false" rot="0">
              <a:off x="0" y="0"/>
              <a:ext cx="6488430" cy="6485382"/>
            </a:xfrm>
            <a:custGeom>
              <a:avLst/>
              <a:gdLst/>
              <a:ahLst/>
              <a:cxnLst/>
              <a:rect r="r" b="b" t="t" l="l"/>
              <a:pathLst>
                <a:path h="6485382" w="6488430">
                  <a:moveTo>
                    <a:pt x="6472936" y="0"/>
                  </a:moveTo>
                  <a:cubicBezTo>
                    <a:pt x="6469253" y="0"/>
                    <a:pt x="6465443" y="1524"/>
                    <a:pt x="6462649" y="4445"/>
                  </a:cubicBezTo>
                  <a:lnTo>
                    <a:pt x="5969" y="6460998"/>
                  </a:lnTo>
                  <a:cubicBezTo>
                    <a:pt x="0" y="6466205"/>
                    <a:pt x="0" y="6475730"/>
                    <a:pt x="5969" y="6480937"/>
                  </a:cubicBezTo>
                  <a:cubicBezTo>
                    <a:pt x="8890" y="6483858"/>
                    <a:pt x="12573" y="6485382"/>
                    <a:pt x="16256" y="6485382"/>
                  </a:cubicBezTo>
                  <a:cubicBezTo>
                    <a:pt x="19939" y="6485382"/>
                    <a:pt x="23622" y="6483858"/>
                    <a:pt x="25781" y="6480937"/>
                  </a:cubicBezTo>
                  <a:lnTo>
                    <a:pt x="6483223" y="24384"/>
                  </a:lnTo>
                  <a:cubicBezTo>
                    <a:pt x="6488430" y="19177"/>
                    <a:pt x="6488430" y="9652"/>
                    <a:pt x="6483223" y="4445"/>
                  </a:cubicBezTo>
                  <a:cubicBezTo>
                    <a:pt x="6480302" y="1524"/>
                    <a:pt x="6476619" y="0"/>
                    <a:pt x="6472936" y="0"/>
                  </a:cubicBezTo>
                  <a:close/>
                </a:path>
              </a:pathLst>
            </a:custGeom>
            <a:solidFill>
              <a:srgbClr val="FFFFFF"/>
            </a:solidFill>
          </p:spPr>
        </p:sp>
      </p:grpSp>
      <p:sp>
        <p:nvSpPr>
          <p:cNvPr name="TextBox 5" id="5"/>
          <p:cNvSpPr txBox="true"/>
          <p:nvPr/>
        </p:nvSpPr>
        <p:spPr>
          <a:xfrm rot="0">
            <a:off x="1531425" y="943375"/>
            <a:ext cx="15238950" cy="885825"/>
          </a:xfrm>
          <a:prstGeom prst="rect">
            <a:avLst/>
          </a:prstGeom>
        </p:spPr>
        <p:txBody>
          <a:bodyPr anchor="t" rtlCol="false" tIns="0" lIns="0" bIns="0" rIns="0">
            <a:spAutoFit/>
          </a:bodyPr>
          <a:lstStyle/>
          <a:p>
            <a:pPr algn="l">
              <a:lnSpc>
                <a:spcPts val="6720"/>
              </a:lnSpc>
            </a:pPr>
            <a:r>
              <a:rPr lang="en-US" sz="5600">
                <a:solidFill>
                  <a:srgbClr val="044257"/>
                </a:solidFill>
                <a:latin typeface="Arimo Bold"/>
              </a:rPr>
              <a:t>Tujuan </a:t>
            </a:r>
          </a:p>
        </p:txBody>
      </p:sp>
      <p:sp>
        <p:nvSpPr>
          <p:cNvPr name="AutoShape 6" id="6"/>
          <p:cNvSpPr/>
          <p:nvPr/>
        </p:nvSpPr>
        <p:spPr>
          <a:xfrm>
            <a:off x="1531443" y="1800625"/>
            <a:ext cx="6296050" cy="23812"/>
          </a:xfrm>
          <a:prstGeom prst="line">
            <a:avLst/>
          </a:prstGeom>
          <a:ln cap="rnd" w="9525">
            <a:solidFill>
              <a:srgbClr val="044257"/>
            </a:solidFill>
            <a:prstDash val="solid"/>
            <a:headEnd type="none" len="sm" w="sm"/>
            <a:tailEnd type="none" len="sm" w="sm"/>
          </a:ln>
        </p:spPr>
      </p:sp>
      <p:sp>
        <p:nvSpPr>
          <p:cNvPr name="AutoShape 7" id="7"/>
          <p:cNvSpPr/>
          <p:nvPr/>
        </p:nvSpPr>
        <p:spPr>
          <a:xfrm>
            <a:off x="1531443" y="5370153"/>
            <a:ext cx="6296050" cy="23812"/>
          </a:xfrm>
          <a:prstGeom prst="line">
            <a:avLst/>
          </a:prstGeom>
          <a:ln cap="rnd" w="9525">
            <a:solidFill>
              <a:srgbClr val="044257"/>
            </a:solidFill>
            <a:prstDash val="solid"/>
            <a:headEnd type="none" len="sm" w="sm"/>
            <a:tailEnd type="none" len="sm" w="sm"/>
          </a:ln>
        </p:spPr>
      </p:sp>
      <p:sp>
        <p:nvSpPr>
          <p:cNvPr name="TextBox 8" id="8"/>
          <p:cNvSpPr txBox="true"/>
          <p:nvPr/>
        </p:nvSpPr>
        <p:spPr>
          <a:xfrm rot="0">
            <a:off x="1531425" y="4479565"/>
            <a:ext cx="15238950" cy="885825"/>
          </a:xfrm>
          <a:prstGeom prst="rect">
            <a:avLst/>
          </a:prstGeom>
        </p:spPr>
        <p:txBody>
          <a:bodyPr anchor="t" rtlCol="false" tIns="0" lIns="0" bIns="0" rIns="0">
            <a:spAutoFit/>
          </a:bodyPr>
          <a:lstStyle/>
          <a:p>
            <a:pPr algn="l">
              <a:lnSpc>
                <a:spcPts val="6720"/>
              </a:lnSpc>
            </a:pPr>
            <a:r>
              <a:rPr lang="en-US" sz="5600">
                <a:solidFill>
                  <a:srgbClr val="044257"/>
                </a:solidFill>
                <a:latin typeface="Arimo Bold"/>
              </a:rPr>
              <a:t>Manfaat</a:t>
            </a:r>
          </a:p>
        </p:txBody>
      </p:sp>
      <p:sp>
        <p:nvSpPr>
          <p:cNvPr name="TextBox 9" id="9"/>
          <p:cNvSpPr txBox="true"/>
          <p:nvPr/>
        </p:nvSpPr>
        <p:spPr>
          <a:xfrm rot="0">
            <a:off x="1531425" y="5789253"/>
            <a:ext cx="13744319" cy="2266950"/>
          </a:xfrm>
          <a:prstGeom prst="rect">
            <a:avLst/>
          </a:prstGeom>
        </p:spPr>
        <p:txBody>
          <a:bodyPr anchor="t" rtlCol="false" tIns="0" lIns="0" bIns="0" rIns="0">
            <a:spAutoFit/>
          </a:bodyPr>
          <a:lstStyle/>
          <a:p>
            <a:pPr>
              <a:lnSpc>
                <a:spcPts val="3541"/>
              </a:lnSpc>
              <a:spcBef>
                <a:spcPct val="0"/>
              </a:spcBef>
            </a:pPr>
            <a:r>
              <a:rPr lang="en-US" sz="2951">
                <a:solidFill>
                  <a:srgbClr val="000000"/>
                </a:solidFill>
                <a:latin typeface="Poppins"/>
              </a:rPr>
              <a:t>Pembuatan website kompensasi elektro berguna untuk memberikan manfaat dan nilai praktis bagi mahasiswa dan tenaga kerja dalam mengakses berbagai jenis kompensasi yang tersedia untuk mendukung kegiatan kompensasi, Memudahkan dalam pemantauan, serta meningkatkan tingkat keamanan yang lebih baik dan terjaga.</a:t>
            </a:r>
          </a:p>
        </p:txBody>
      </p:sp>
      <p:sp>
        <p:nvSpPr>
          <p:cNvPr name="TextBox 10" id="10"/>
          <p:cNvSpPr txBox="true"/>
          <p:nvPr/>
        </p:nvSpPr>
        <p:spPr>
          <a:xfrm rot="0">
            <a:off x="1531425" y="2195912"/>
            <a:ext cx="14273943" cy="2112203"/>
          </a:xfrm>
          <a:prstGeom prst="rect">
            <a:avLst/>
          </a:prstGeom>
        </p:spPr>
        <p:txBody>
          <a:bodyPr anchor="t" rtlCol="false" tIns="0" lIns="0" bIns="0" rIns="0">
            <a:spAutoFit/>
          </a:bodyPr>
          <a:lstStyle/>
          <a:p>
            <a:pPr algn="l">
              <a:lnSpc>
                <a:spcPts val="4166"/>
              </a:lnSpc>
            </a:pPr>
            <a:r>
              <a:rPr lang="en-US" sz="3019">
                <a:solidFill>
                  <a:srgbClr val="292536"/>
                </a:solidFill>
                <a:latin typeface="Poppins"/>
              </a:rPr>
              <a:t>Pembuatan website kompensasi elektro bertujuan untuk memudahkan para mahasiswa dan para tenaga kerja untuk melaksanakan kegiatan kompensasi secara efisien, serta dalam perorganisiran berbagai data dan status pengerjaan kompensasi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2208364" y="-4381344"/>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3563758" y="9257818"/>
            <a:ext cx="4866274" cy="4864044"/>
            <a:chOff x="0" y="0"/>
            <a:chExt cx="6488365" cy="6485392"/>
          </a:xfrm>
        </p:grpSpPr>
        <p:sp>
          <p:nvSpPr>
            <p:cNvPr name="Freeform 4" id="4"/>
            <p:cNvSpPr/>
            <p:nvPr/>
          </p:nvSpPr>
          <p:spPr>
            <a:xfrm flipH="false" flipV="false" rot="0">
              <a:off x="0" y="0"/>
              <a:ext cx="6488430" cy="6485382"/>
            </a:xfrm>
            <a:custGeom>
              <a:avLst/>
              <a:gdLst/>
              <a:ahLst/>
              <a:cxnLst/>
              <a:rect r="r" b="b" t="t" l="l"/>
              <a:pathLst>
                <a:path h="6485382" w="6488430">
                  <a:moveTo>
                    <a:pt x="6472936" y="0"/>
                  </a:moveTo>
                  <a:cubicBezTo>
                    <a:pt x="6469253" y="0"/>
                    <a:pt x="6465443" y="1524"/>
                    <a:pt x="6462649" y="4445"/>
                  </a:cubicBezTo>
                  <a:lnTo>
                    <a:pt x="5969" y="6460998"/>
                  </a:lnTo>
                  <a:cubicBezTo>
                    <a:pt x="0" y="6466205"/>
                    <a:pt x="0" y="6475730"/>
                    <a:pt x="5969" y="6480937"/>
                  </a:cubicBezTo>
                  <a:cubicBezTo>
                    <a:pt x="8890" y="6483858"/>
                    <a:pt x="12573" y="6485382"/>
                    <a:pt x="16256" y="6485382"/>
                  </a:cubicBezTo>
                  <a:cubicBezTo>
                    <a:pt x="19939" y="6485382"/>
                    <a:pt x="23622" y="6483858"/>
                    <a:pt x="25781" y="6480937"/>
                  </a:cubicBezTo>
                  <a:lnTo>
                    <a:pt x="6483223" y="24384"/>
                  </a:lnTo>
                  <a:cubicBezTo>
                    <a:pt x="6488430" y="19177"/>
                    <a:pt x="6488430" y="9652"/>
                    <a:pt x="6483223" y="4445"/>
                  </a:cubicBezTo>
                  <a:cubicBezTo>
                    <a:pt x="6480302" y="1524"/>
                    <a:pt x="6476619" y="0"/>
                    <a:pt x="6472936" y="0"/>
                  </a:cubicBezTo>
                  <a:close/>
                </a:path>
              </a:pathLst>
            </a:custGeom>
            <a:solidFill>
              <a:srgbClr val="FFFFFF"/>
            </a:solidFill>
          </p:spPr>
        </p:sp>
      </p:grpSp>
      <p:sp>
        <p:nvSpPr>
          <p:cNvPr name="TextBox 5" id="5"/>
          <p:cNvSpPr txBox="true"/>
          <p:nvPr/>
        </p:nvSpPr>
        <p:spPr>
          <a:xfrm rot="0">
            <a:off x="1531426" y="2390775"/>
            <a:ext cx="12337241" cy="6315075"/>
          </a:xfrm>
          <a:prstGeom prst="rect">
            <a:avLst/>
          </a:prstGeom>
        </p:spPr>
        <p:txBody>
          <a:bodyPr anchor="t" rtlCol="false" tIns="0" lIns="0" bIns="0" rIns="0">
            <a:spAutoFit/>
          </a:bodyPr>
          <a:lstStyle/>
          <a:p>
            <a:pPr>
              <a:lnSpc>
                <a:spcPts val="3360"/>
              </a:lnSpc>
            </a:pPr>
            <a:r>
              <a:rPr lang="en-US" sz="2800">
                <a:solidFill>
                  <a:srgbClr val="000000"/>
                </a:solidFill>
                <a:latin typeface="Poppins"/>
              </a:rPr>
              <a:t>Proyek ini kami beri Judul " Pelaksanaan Kompensasi Elektro”. Dengan Ibu </a:t>
            </a:r>
            <a:r>
              <a:rPr lang="en-US" sz="2800">
                <a:solidFill>
                  <a:srgbClr val="000000"/>
                </a:solidFill>
                <a:latin typeface="Poppins Bold"/>
              </a:rPr>
              <a:t>Evi Widiastuti, S.ST.</a:t>
            </a:r>
            <a:r>
              <a:rPr lang="en-US" sz="2800">
                <a:solidFill>
                  <a:srgbClr val="000000"/>
                </a:solidFill>
                <a:latin typeface="Poppins"/>
              </a:rPr>
              <a:t> sebagai pengusul proyek sekaligus client dan Bapak</a:t>
            </a:r>
            <a:r>
              <a:rPr lang="en-US" sz="2800">
                <a:solidFill>
                  <a:srgbClr val="000000"/>
                </a:solidFill>
                <a:latin typeface="Poppins Bold"/>
              </a:rPr>
              <a:t> Dr. Kun Nursyaiful PP, S.Kom., M.Kom</a:t>
            </a:r>
            <a:r>
              <a:rPr lang="en-US" sz="2800">
                <a:solidFill>
                  <a:srgbClr val="000000"/>
                </a:solidFill>
                <a:latin typeface="Poppins"/>
              </a:rPr>
              <a:t> sebagai Manajer proyek yang bertanggung jawab atas pelaksanaan proyek. </a:t>
            </a:r>
          </a:p>
          <a:p>
            <a:pPr>
              <a:lnSpc>
                <a:spcPts val="3360"/>
              </a:lnSpc>
            </a:pPr>
          </a:p>
          <a:p>
            <a:pPr>
              <a:lnSpc>
                <a:spcPts val="3360"/>
              </a:lnSpc>
            </a:pPr>
            <a:r>
              <a:rPr lang="en-US" sz="2800">
                <a:solidFill>
                  <a:srgbClr val="000000"/>
                </a:solidFill>
                <a:latin typeface="Poppins"/>
              </a:rPr>
              <a:t>Adapun yang berperan menjadi co-manager adalah para dosen Teknik Informatika yang mengampu mata kuliah Struktur Data, Basisdata, Kewirausahaan, Administrasi database, Pemrograman web, dan Perancangan Perangkat Lunak Berbasis Objek.</a:t>
            </a:r>
          </a:p>
          <a:p>
            <a:pPr>
              <a:lnSpc>
                <a:spcPts val="3360"/>
              </a:lnSpc>
            </a:pPr>
          </a:p>
          <a:p>
            <a:pPr>
              <a:lnSpc>
                <a:spcPts val="3360"/>
              </a:lnSpc>
            </a:pPr>
            <a:r>
              <a:rPr lang="en-US" sz="2800">
                <a:solidFill>
                  <a:srgbClr val="000000"/>
                </a:solidFill>
                <a:latin typeface="Poppins"/>
              </a:rPr>
              <a:t>Pengerjaan proyek ini didukung oleh sponsor internal, yaitu Prodi Teknik Informatika, dengan waktu pelaksanaan proyek ini direncanakan selama 10 minggu, dimulai pada bulan mei dan selesai pada pertengahan bulan juli. </a:t>
            </a:r>
          </a:p>
          <a:p>
            <a:pPr>
              <a:lnSpc>
                <a:spcPts val="3360"/>
              </a:lnSpc>
              <a:spcBef>
                <a:spcPct val="0"/>
              </a:spcBef>
            </a:pPr>
          </a:p>
        </p:txBody>
      </p:sp>
      <p:sp>
        <p:nvSpPr>
          <p:cNvPr name="AutoShape 6" id="6"/>
          <p:cNvSpPr/>
          <p:nvPr/>
        </p:nvSpPr>
        <p:spPr>
          <a:xfrm>
            <a:off x="1531443" y="1800625"/>
            <a:ext cx="8036964" cy="28575"/>
          </a:xfrm>
          <a:prstGeom prst="line">
            <a:avLst/>
          </a:prstGeom>
          <a:ln cap="rnd" w="9525">
            <a:solidFill>
              <a:srgbClr val="044257"/>
            </a:solidFill>
            <a:prstDash val="solid"/>
            <a:headEnd type="none" len="sm" w="sm"/>
            <a:tailEnd type="none" len="sm" w="sm"/>
          </a:ln>
        </p:spPr>
      </p:sp>
      <p:sp>
        <p:nvSpPr>
          <p:cNvPr name="TextBox 7" id="7"/>
          <p:cNvSpPr txBox="true"/>
          <p:nvPr/>
        </p:nvSpPr>
        <p:spPr>
          <a:xfrm rot="0">
            <a:off x="1531425" y="943375"/>
            <a:ext cx="15238950" cy="885825"/>
          </a:xfrm>
          <a:prstGeom prst="rect">
            <a:avLst/>
          </a:prstGeom>
        </p:spPr>
        <p:txBody>
          <a:bodyPr anchor="t" rtlCol="false" tIns="0" lIns="0" bIns="0" rIns="0">
            <a:spAutoFit/>
          </a:bodyPr>
          <a:lstStyle/>
          <a:p>
            <a:pPr algn="l">
              <a:lnSpc>
                <a:spcPts val="6720"/>
              </a:lnSpc>
            </a:pPr>
            <a:r>
              <a:rPr lang="en-US" sz="5600">
                <a:solidFill>
                  <a:srgbClr val="044257"/>
                </a:solidFill>
                <a:latin typeface="Arimo Bold"/>
              </a:rPr>
              <a:t>Ruang Lingkup Proyek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3563758" y="-4381344"/>
            <a:ext cx="26135652" cy="18503206"/>
          </a:xfrm>
          <a:custGeom>
            <a:avLst/>
            <a:gdLst/>
            <a:ahLst/>
            <a:cxnLst/>
            <a:rect r="r" b="b" t="t" l="l"/>
            <a:pathLst>
              <a:path h="18503206" w="26135652">
                <a:moveTo>
                  <a:pt x="0" y="0"/>
                </a:moveTo>
                <a:lnTo>
                  <a:pt x="26135652" y="0"/>
                </a:lnTo>
                <a:lnTo>
                  <a:pt x="26135652" y="18503206"/>
                </a:lnTo>
                <a:lnTo>
                  <a:pt x="0" y="18503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a:grpSpLocks noChangeAspect="true"/>
          </p:cNvGrpSpPr>
          <p:nvPr/>
        </p:nvGrpSpPr>
        <p:grpSpPr>
          <a:xfrm rot="0">
            <a:off x="2628076" y="2875728"/>
            <a:ext cx="6534348" cy="5246370"/>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000000"/>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000000"/>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4668" t="0" r="-4668" b="0"/>
              </a:stretch>
            </a:blipFill>
          </p:spPr>
        </p:sp>
      </p:grpSp>
      <p:sp>
        <p:nvSpPr>
          <p:cNvPr name="TextBox 8" id="8"/>
          <p:cNvSpPr txBox="true"/>
          <p:nvPr/>
        </p:nvSpPr>
        <p:spPr>
          <a:xfrm rot="0">
            <a:off x="9755251" y="4317552"/>
            <a:ext cx="6624808" cy="3505200"/>
          </a:xfrm>
          <a:prstGeom prst="rect">
            <a:avLst/>
          </a:prstGeom>
        </p:spPr>
        <p:txBody>
          <a:bodyPr anchor="t" rtlCol="false" tIns="0" lIns="0" bIns="0" rIns="0">
            <a:spAutoFit/>
          </a:bodyPr>
          <a:lstStyle/>
          <a:p>
            <a:pPr algn="l">
              <a:lnSpc>
                <a:spcPts val="13679"/>
              </a:lnSpc>
            </a:pPr>
            <a:r>
              <a:rPr lang="en-US" sz="11400">
                <a:solidFill>
                  <a:srgbClr val="044257"/>
                </a:solidFill>
                <a:latin typeface="Arimo Bold"/>
              </a:rPr>
              <a:t>Uraian Kegiatan</a:t>
            </a:r>
          </a:p>
        </p:txBody>
      </p:sp>
      <p:sp>
        <p:nvSpPr>
          <p:cNvPr name="TextBox 9" id="9"/>
          <p:cNvSpPr txBox="true"/>
          <p:nvPr/>
        </p:nvSpPr>
        <p:spPr>
          <a:xfrm rot="0">
            <a:off x="9755251" y="2117277"/>
            <a:ext cx="2144162" cy="2238375"/>
          </a:xfrm>
          <a:prstGeom prst="rect">
            <a:avLst/>
          </a:prstGeom>
        </p:spPr>
        <p:txBody>
          <a:bodyPr anchor="t" rtlCol="false" tIns="0" lIns="0" bIns="0" rIns="0">
            <a:spAutoFit/>
          </a:bodyPr>
          <a:lstStyle/>
          <a:p>
            <a:pPr algn="l">
              <a:lnSpc>
                <a:spcPts val="17280"/>
              </a:lnSpc>
            </a:pPr>
            <a:r>
              <a:rPr lang="en-US" sz="14400">
                <a:solidFill>
                  <a:srgbClr val="044257"/>
                </a:solidFill>
                <a:latin typeface="Arimo Bold"/>
              </a:rPr>
              <a:t>02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8EEE3"/>
        </a:solidFill>
      </p:bgPr>
    </p:bg>
    <p:spTree>
      <p:nvGrpSpPr>
        <p:cNvPr id="1" name=""/>
        <p:cNvGrpSpPr/>
        <p:nvPr/>
      </p:nvGrpSpPr>
      <p:grpSpPr>
        <a:xfrm>
          <a:off x="0" y="0"/>
          <a:ext cx="0" cy="0"/>
          <a:chOff x="0" y="0"/>
          <a:chExt cx="0" cy="0"/>
        </a:xfrm>
      </p:grpSpPr>
      <p:sp>
        <p:nvSpPr>
          <p:cNvPr name="Freeform 2" id="2"/>
          <p:cNvSpPr/>
          <p:nvPr/>
        </p:nvSpPr>
        <p:spPr>
          <a:xfrm flipH="false" flipV="false" rot="0">
            <a:off x="-1943523" y="-3763156"/>
            <a:ext cx="24780258" cy="17813312"/>
          </a:xfrm>
          <a:custGeom>
            <a:avLst/>
            <a:gdLst/>
            <a:ahLst/>
            <a:cxnLst/>
            <a:rect r="r" b="b" t="t" l="l"/>
            <a:pathLst>
              <a:path h="17813312" w="24780258">
                <a:moveTo>
                  <a:pt x="0" y="0"/>
                </a:moveTo>
                <a:lnTo>
                  <a:pt x="24780258" y="0"/>
                </a:lnTo>
                <a:lnTo>
                  <a:pt x="24780258" y="17813312"/>
                </a:lnTo>
                <a:lnTo>
                  <a:pt x="0" y="17813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3" id="3"/>
          <p:cNvGraphicFramePr>
            <a:graphicFrameLocks noGrp="true"/>
          </p:cNvGraphicFramePr>
          <p:nvPr/>
        </p:nvGraphicFramePr>
        <p:xfrm>
          <a:off x="3909087" y="1489636"/>
          <a:ext cx="10469826" cy="7768664"/>
        </p:xfrm>
        <a:graphic>
          <a:graphicData uri="http://schemas.openxmlformats.org/drawingml/2006/table">
            <a:tbl>
              <a:tblPr/>
              <a:tblGrid>
                <a:gridCol w="1862487"/>
                <a:gridCol w="2676214"/>
                <a:gridCol w="5931125"/>
              </a:tblGrid>
              <a:tr h="701922">
                <a:tc>
                  <a:txBody>
                    <a:bodyPr anchor="t" rtlCol="false"/>
                    <a:lstStyle/>
                    <a:p>
                      <a:pPr algn="ctr">
                        <a:lnSpc>
                          <a:spcPts val="2100"/>
                        </a:lnSpc>
                        <a:defRPr/>
                      </a:pPr>
                      <a:r>
                        <a:rPr lang="en-US" sz="1500">
                          <a:solidFill>
                            <a:srgbClr val="000000"/>
                          </a:solidFill>
                          <a:latin typeface="Arimo Bold"/>
                        </a:rPr>
                        <a:t>Minggu</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100"/>
                        </a:lnSpc>
                        <a:defRPr/>
                      </a:pPr>
                      <a:r>
                        <a:rPr lang="en-US" sz="1500">
                          <a:solidFill>
                            <a:srgbClr val="000000"/>
                          </a:solidFill>
                          <a:latin typeface="Arimo Bold"/>
                        </a:rPr>
                        <a:t>Tanggal</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100"/>
                        </a:lnSpc>
                        <a:defRPr/>
                      </a:pPr>
                      <a:r>
                        <a:rPr lang="en-US" sz="1500">
                          <a:solidFill>
                            <a:srgbClr val="000000"/>
                          </a:solidFill>
                          <a:latin typeface="Arimo Bold"/>
                        </a:rPr>
                        <a:t>Kegiatan</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749441">
                <a:tc>
                  <a:txBody>
                    <a:bodyPr anchor="t" rtlCol="false"/>
                    <a:lstStyle/>
                    <a:p>
                      <a:pPr algn="ctr">
                        <a:lnSpc>
                          <a:spcPts val="2100"/>
                        </a:lnSpc>
                        <a:defRPr/>
                      </a:pPr>
                      <a:r>
                        <a:rPr lang="en-US" sz="1500">
                          <a:solidFill>
                            <a:srgbClr val="000000"/>
                          </a:solidFill>
                          <a:latin typeface="Arimo"/>
                        </a:rPr>
                        <a:t>1</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Senin, 8 Mei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AMA Session 1, Pembuatan RPP awal</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701922">
                <a:tc>
                  <a:txBody>
                    <a:bodyPr anchor="t" rtlCol="false"/>
                    <a:lstStyle/>
                    <a:p>
                      <a:pPr algn="ctr">
                        <a:lnSpc>
                          <a:spcPts val="2100"/>
                        </a:lnSpc>
                        <a:defRPr/>
                      </a:pPr>
                      <a:r>
                        <a:rPr lang="en-US" sz="1500">
                          <a:solidFill>
                            <a:srgbClr val="000000"/>
                          </a:solidFill>
                          <a:latin typeface="Arimo"/>
                        </a:rPr>
                        <a:t>2</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Senin, 15 Mei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AMA Session 2, Pembuatan RPP akhir</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701922">
                <a:tc>
                  <a:txBody>
                    <a:bodyPr anchor="t" rtlCol="false"/>
                    <a:lstStyle/>
                    <a:p>
                      <a:pPr algn="ctr">
                        <a:lnSpc>
                          <a:spcPts val="2100"/>
                        </a:lnSpc>
                        <a:defRPr/>
                      </a:pPr>
                      <a:r>
                        <a:rPr lang="en-US" sz="1500">
                          <a:solidFill>
                            <a:srgbClr val="000000"/>
                          </a:solidFill>
                          <a:latin typeface="Arimo"/>
                        </a:rPr>
                        <a:t>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22-28 Mei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Pembuatan Web, Pembagian tugas oleh PM</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701922">
                <a:tc>
                  <a:txBody>
                    <a:bodyPr anchor="t" rtlCol="false"/>
                    <a:lstStyle/>
                    <a:p>
                      <a:pPr algn="ctr">
                        <a:lnSpc>
                          <a:spcPts val="2100"/>
                        </a:lnSpc>
                        <a:defRPr/>
                      </a:pPr>
                      <a:r>
                        <a:rPr lang="en-US" sz="1500">
                          <a:solidFill>
                            <a:srgbClr val="000000"/>
                          </a:solidFill>
                          <a:latin typeface="Arimo"/>
                        </a:rPr>
                        <a:t>4</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30-31 Mei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Pembuatan Web</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701922">
                <a:tc>
                  <a:txBody>
                    <a:bodyPr anchor="t" rtlCol="false"/>
                    <a:lstStyle/>
                    <a:p>
                      <a:pPr algn="ctr">
                        <a:lnSpc>
                          <a:spcPts val="2100"/>
                        </a:lnSpc>
                        <a:defRPr/>
                      </a:pPr>
                      <a:r>
                        <a:rPr lang="en-US" sz="1500">
                          <a:solidFill>
                            <a:srgbClr val="000000"/>
                          </a:solidFill>
                          <a:latin typeface="Arimo"/>
                        </a:rPr>
                        <a:t>5</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05-09 Juni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Pembuatan Web</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701922">
                <a:tc>
                  <a:txBody>
                    <a:bodyPr anchor="t" rtlCol="false"/>
                    <a:lstStyle/>
                    <a:p>
                      <a:pPr algn="ctr">
                        <a:lnSpc>
                          <a:spcPts val="2100"/>
                        </a:lnSpc>
                        <a:defRPr/>
                      </a:pPr>
                      <a:r>
                        <a:rPr lang="en-US" sz="1500">
                          <a:solidFill>
                            <a:srgbClr val="000000"/>
                          </a:solidFill>
                          <a:latin typeface="Arimo"/>
                        </a:rPr>
                        <a:t>6</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12-17 Juni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Pembuatan Web</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701922">
                <a:tc>
                  <a:txBody>
                    <a:bodyPr anchor="t" rtlCol="false"/>
                    <a:lstStyle/>
                    <a:p>
                      <a:pPr algn="ctr">
                        <a:lnSpc>
                          <a:spcPts val="2100"/>
                        </a:lnSpc>
                        <a:defRPr/>
                      </a:pPr>
                      <a:r>
                        <a:rPr lang="en-US" sz="1500">
                          <a:solidFill>
                            <a:srgbClr val="000000"/>
                          </a:solidFill>
                          <a:latin typeface="Arimo"/>
                        </a:rPr>
                        <a:t>7</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19-24 Juni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Pembuatan Web</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701922">
                <a:tc>
                  <a:txBody>
                    <a:bodyPr anchor="t" rtlCol="false"/>
                    <a:lstStyle/>
                    <a:p>
                      <a:pPr algn="ctr">
                        <a:lnSpc>
                          <a:spcPts val="2100"/>
                        </a:lnSpc>
                        <a:defRPr/>
                      </a:pPr>
                      <a:r>
                        <a:rPr lang="en-US" sz="1500">
                          <a:solidFill>
                            <a:srgbClr val="000000"/>
                          </a:solidFill>
                          <a:latin typeface="Arimo"/>
                        </a:rPr>
                        <a:t>8</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04-09 Juli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Pembuatan Web</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701922">
                <a:tc>
                  <a:txBody>
                    <a:bodyPr anchor="t" rtlCol="false"/>
                    <a:lstStyle/>
                    <a:p>
                      <a:pPr algn="ctr">
                        <a:lnSpc>
                          <a:spcPts val="2100"/>
                        </a:lnSpc>
                        <a:defRPr/>
                      </a:pPr>
                      <a:r>
                        <a:rPr lang="en-US" sz="1500">
                          <a:solidFill>
                            <a:srgbClr val="000000"/>
                          </a:solidFill>
                          <a:latin typeface="Arimo"/>
                        </a:rPr>
                        <a:t>9</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10-19 Juli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Pembuatan Web</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701922">
                <a:tc>
                  <a:txBody>
                    <a:bodyPr anchor="t" rtlCol="false"/>
                    <a:lstStyle/>
                    <a:p>
                      <a:pPr algn="ctr">
                        <a:lnSpc>
                          <a:spcPts val="2100"/>
                        </a:lnSpc>
                        <a:defRPr/>
                      </a:pPr>
                      <a:r>
                        <a:rPr lang="en-US" sz="1500">
                          <a:solidFill>
                            <a:srgbClr val="000000"/>
                          </a:solidFill>
                          <a:latin typeface="Arimo"/>
                        </a:rPr>
                        <a:t>10</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r>
                        <a:rPr lang="en-US" sz="1500">
                          <a:solidFill>
                            <a:srgbClr val="000000"/>
                          </a:solidFill>
                          <a:latin typeface="Arimo"/>
                        </a:rPr>
                        <a:t>20-23 Juli 2023</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r>
                        <a:rPr lang="en-US" sz="1500">
                          <a:solidFill>
                            <a:srgbClr val="000000"/>
                          </a:solidFill>
                          <a:latin typeface="Arimo"/>
                        </a:rPr>
                        <a:t>Pembuatan Web dan Laporan akhir</a:t>
                      </a:r>
                      <a:endParaRPr lang="en-US" sz="1100"/>
                    </a:p>
                  </a:txBody>
                  <a:tcPr marL="0" marR="0" marT="0" marB="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AutoShape 4" id="4"/>
          <p:cNvSpPr/>
          <p:nvPr/>
        </p:nvSpPr>
        <p:spPr>
          <a:xfrm flipV="true">
            <a:off x="3909104" y="1174510"/>
            <a:ext cx="6730640" cy="4762"/>
          </a:xfrm>
          <a:prstGeom prst="line">
            <a:avLst/>
          </a:prstGeom>
          <a:ln cap="rnd" w="9525">
            <a:solidFill>
              <a:srgbClr val="044257"/>
            </a:solidFill>
            <a:prstDash val="solid"/>
            <a:headEnd type="none" len="sm" w="sm"/>
            <a:tailEnd type="none" len="sm" w="sm"/>
          </a:ln>
        </p:spPr>
      </p:sp>
      <p:sp>
        <p:nvSpPr>
          <p:cNvPr name="TextBox 5" id="5"/>
          <p:cNvSpPr txBox="true"/>
          <p:nvPr/>
        </p:nvSpPr>
        <p:spPr>
          <a:xfrm rot="0">
            <a:off x="3909087" y="579197"/>
            <a:ext cx="8301839" cy="590550"/>
          </a:xfrm>
          <a:prstGeom prst="rect">
            <a:avLst/>
          </a:prstGeom>
        </p:spPr>
        <p:txBody>
          <a:bodyPr anchor="t" rtlCol="false" tIns="0" lIns="0" bIns="0" rIns="0">
            <a:spAutoFit/>
          </a:bodyPr>
          <a:lstStyle/>
          <a:p>
            <a:pPr algn="l">
              <a:lnSpc>
                <a:spcPts val="4440"/>
              </a:lnSpc>
            </a:pPr>
            <a:r>
              <a:rPr lang="en-US" sz="3700">
                <a:solidFill>
                  <a:srgbClr val="008080"/>
                </a:solidFill>
                <a:latin typeface="Arimo Bold"/>
              </a:rPr>
              <a:t>Uraian kegiatan secara umum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DAFpcU_MQEs</dc:identifier>
  <dcterms:modified xsi:type="dcterms:W3CDTF">2011-08-01T06:04:30Z</dcterms:modified>
  <cp:revision>1</cp:revision>
  <dc:title>agricultural-technology-masters-degree-lesson.pptx</dc:title>
</cp:coreProperties>
</file>